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79" r:id="rId2"/>
  </p:sldMasterIdLst>
  <p:notesMasterIdLst>
    <p:notesMasterId r:id="rId33"/>
  </p:notesMasterIdLst>
  <p:handoutMasterIdLst>
    <p:handoutMasterId r:id="rId34"/>
  </p:handoutMasterIdLst>
  <p:sldIdLst>
    <p:sldId id="256" r:id="rId3"/>
    <p:sldId id="266" r:id="rId4"/>
    <p:sldId id="298" r:id="rId5"/>
    <p:sldId id="300" r:id="rId6"/>
    <p:sldId id="267" r:id="rId7"/>
    <p:sldId id="268" r:id="rId8"/>
    <p:sldId id="272" r:id="rId9"/>
    <p:sldId id="273" r:id="rId10"/>
    <p:sldId id="274" r:id="rId11"/>
    <p:sldId id="289" r:id="rId12"/>
    <p:sldId id="290" r:id="rId13"/>
    <p:sldId id="269" r:id="rId14"/>
    <p:sldId id="301" r:id="rId15"/>
    <p:sldId id="275" r:id="rId16"/>
    <p:sldId id="293" r:id="rId17"/>
    <p:sldId id="276" r:id="rId18"/>
    <p:sldId id="277" r:id="rId19"/>
    <p:sldId id="278" r:id="rId20"/>
    <p:sldId id="295" r:id="rId21"/>
    <p:sldId id="279" r:id="rId22"/>
    <p:sldId id="296" r:id="rId23"/>
    <p:sldId id="297" r:id="rId24"/>
    <p:sldId id="299" r:id="rId25"/>
    <p:sldId id="280" r:id="rId26"/>
    <p:sldId id="281" r:id="rId27"/>
    <p:sldId id="292" r:id="rId28"/>
    <p:sldId id="270" r:id="rId29"/>
    <p:sldId id="287" r:id="rId30"/>
    <p:sldId id="288" r:id="rId31"/>
    <p:sldId id="282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F48336-C209-7144-840E-79FAD254572F}">
          <p14:sldIdLst>
            <p14:sldId id="256"/>
            <p14:sldId id="266"/>
            <p14:sldId id="298"/>
            <p14:sldId id="300"/>
            <p14:sldId id="267"/>
            <p14:sldId id="268"/>
            <p14:sldId id="272"/>
            <p14:sldId id="273"/>
            <p14:sldId id="274"/>
            <p14:sldId id="289"/>
            <p14:sldId id="290"/>
            <p14:sldId id="269"/>
            <p14:sldId id="301"/>
            <p14:sldId id="275"/>
            <p14:sldId id="293"/>
            <p14:sldId id="276"/>
            <p14:sldId id="277"/>
            <p14:sldId id="278"/>
            <p14:sldId id="295"/>
            <p14:sldId id="279"/>
            <p14:sldId id="296"/>
            <p14:sldId id="297"/>
            <p14:sldId id="299"/>
            <p14:sldId id="280"/>
            <p14:sldId id="281"/>
            <p14:sldId id="292"/>
            <p14:sldId id="270"/>
            <p14:sldId id="287"/>
            <p14:sldId id="28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760" y="1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30089345443608E-2"/>
          <c:y val="0.10474066218866521"/>
          <c:w val="0.88799224496242257"/>
          <c:h val="0.61721004887200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Sheet2!$K$32</c:f>
              <c:strCache>
                <c:ptCount val="1"/>
                <c:pt idx="0">
                  <c:v>On PrEP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Sheet2!$J$33:$J$36</c:f>
              <c:strCache>
                <c:ptCount val="4"/>
                <c:pt idx="0">
                  <c:v>Male gender</c:v>
                </c:pt>
                <c:pt idx="1">
                  <c:v>Gay-identified</c:v>
                </c:pt>
                <c:pt idx="2">
                  <c:v>University education</c:v>
                </c:pt>
                <c:pt idx="3">
                  <c:v>Any sex work in last 3 months</c:v>
                </c:pt>
              </c:strCache>
            </c:strRef>
          </c:cat>
          <c:val>
            <c:numRef>
              <c:f>Sheet2!$K$33:$K$36</c:f>
              <c:numCache>
                <c:formatCode>General</c:formatCode>
                <c:ptCount val="4"/>
                <c:pt idx="0" formatCode="0.0">
                  <c:v>99.5</c:v>
                </c:pt>
                <c:pt idx="1">
                  <c:v>93.7</c:v>
                </c:pt>
                <c:pt idx="2">
                  <c:v>58.2</c:v>
                </c:pt>
                <c:pt idx="3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3-459A-A5AA-1A2ECD0E732F}"/>
            </c:ext>
          </c:extLst>
        </c:ser>
        <c:ser>
          <c:idx val="1"/>
          <c:order val="1"/>
          <c:tx>
            <c:strRef>
              <c:f>Sheet2!$L$32</c:f>
              <c:strCache>
                <c:ptCount val="1"/>
                <c:pt idx="0">
                  <c:v>Stopped PrEP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Sheet2!$J$33:$J$36</c:f>
              <c:strCache>
                <c:ptCount val="4"/>
                <c:pt idx="0">
                  <c:v>Male gender</c:v>
                </c:pt>
                <c:pt idx="1">
                  <c:v>Gay-identified</c:v>
                </c:pt>
                <c:pt idx="2">
                  <c:v>University education</c:v>
                </c:pt>
                <c:pt idx="3">
                  <c:v>Any sex work in last 3 months</c:v>
                </c:pt>
              </c:strCache>
            </c:strRef>
          </c:cat>
          <c:val>
            <c:numRef>
              <c:f>Sheet2!$L$33:$L$36</c:f>
              <c:numCache>
                <c:formatCode>General</c:formatCode>
                <c:ptCount val="4"/>
                <c:pt idx="0" formatCode="0.0">
                  <c:v>99.1</c:v>
                </c:pt>
                <c:pt idx="1">
                  <c:v>94.6</c:v>
                </c:pt>
                <c:pt idx="2" formatCode="0.0">
                  <c:v>60.5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3-459A-A5AA-1A2ECD0E7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827776"/>
        <c:axId val="342693336"/>
      </c:barChart>
      <c:catAx>
        <c:axId val="34382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693336"/>
        <c:crosses val="autoZero"/>
        <c:auto val="1"/>
        <c:lblAlgn val="ctr"/>
        <c:lblOffset val="100"/>
        <c:noMultiLvlLbl val="0"/>
      </c:catAx>
      <c:valAx>
        <c:axId val="3426933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82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Sheet2!$K$39</c:f>
              <c:strCache>
                <c:ptCount val="1"/>
                <c:pt idx="0">
                  <c:v>On PrEP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Sheet2!$J$40:$J$44</c:f>
              <c:strCache>
                <c:ptCount val="5"/>
                <c:pt idx="0">
                  <c:v>Australia</c:v>
                </c:pt>
                <c:pt idx="1">
                  <c:v>High-income English-speaking</c:v>
                </c:pt>
                <c:pt idx="2">
                  <c:v>Asia</c:v>
                </c:pt>
                <c:pt idx="3">
                  <c:v>All other countries</c:v>
                </c:pt>
                <c:pt idx="4">
                  <c:v>Missing</c:v>
                </c:pt>
              </c:strCache>
            </c:strRef>
          </c:cat>
          <c:val>
            <c:numRef>
              <c:f>Sheet2!$K$40:$K$44</c:f>
              <c:numCache>
                <c:formatCode>General</c:formatCode>
                <c:ptCount val="5"/>
                <c:pt idx="0">
                  <c:v>59.7</c:v>
                </c:pt>
                <c:pt idx="1">
                  <c:v>14.6</c:v>
                </c:pt>
                <c:pt idx="2">
                  <c:v>11.6</c:v>
                </c:pt>
                <c:pt idx="3">
                  <c:v>11.7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B-40DB-A6BC-7D623E99BED3}"/>
            </c:ext>
          </c:extLst>
        </c:ser>
        <c:ser>
          <c:idx val="1"/>
          <c:order val="1"/>
          <c:tx>
            <c:strRef>
              <c:f>Sheet2!$L$39</c:f>
              <c:strCache>
                <c:ptCount val="1"/>
                <c:pt idx="0">
                  <c:v>Stopped PrEP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Sheet2!$J$40:$J$44</c:f>
              <c:strCache>
                <c:ptCount val="5"/>
                <c:pt idx="0">
                  <c:v>Australia</c:v>
                </c:pt>
                <c:pt idx="1">
                  <c:v>High-income English-speaking</c:v>
                </c:pt>
                <c:pt idx="2">
                  <c:v>Asia</c:v>
                </c:pt>
                <c:pt idx="3">
                  <c:v>All other countries</c:v>
                </c:pt>
                <c:pt idx="4">
                  <c:v>Missing</c:v>
                </c:pt>
              </c:strCache>
            </c:strRef>
          </c:cat>
          <c:val>
            <c:numRef>
              <c:f>Sheet2!$L$40:$L$44</c:f>
              <c:numCache>
                <c:formatCode>General</c:formatCode>
                <c:ptCount val="5"/>
                <c:pt idx="0" formatCode="0.0">
                  <c:v>65</c:v>
                </c:pt>
                <c:pt idx="1">
                  <c:v>12.7</c:v>
                </c:pt>
                <c:pt idx="2" formatCode="0.0">
                  <c:v>9.1</c:v>
                </c:pt>
                <c:pt idx="3">
                  <c:v>9.1</c:v>
                </c:pt>
                <c:pt idx="4" formatCode="0.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0B-40DB-A6BC-7D623E99B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352232"/>
        <c:axId val="389354528"/>
      </c:barChart>
      <c:catAx>
        <c:axId val="38935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54528"/>
        <c:crosses val="autoZero"/>
        <c:auto val="1"/>
        <c:lblAlgn val="ctr"/>
        <c:lblOffset val="100"/>
        <c:noMultiLvlLbl val="0"/>
      </c:catAx>
      <c:valAx>
        <c:axId val="38935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5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Sheet2!$K$46</c:f>
              <c:strCache>
                <c:ptCount val="1"/>
                <c:pt idx="0">
                  <c:v>On PrEP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Sheet2!$J$47:$J$48</c:f>
              <c:strCache>
                <c:ptCount val="2"/>
                <c:pt idx="0">
                  <c:v>&gt;20 partners</c:v>
                </c:pt>
                <c:pt idx="1">
                  <c:v>Group sex</c:v>
                </c:pt>
              </c:strCache>
            </c:strRef>
          </c:cat>
          <c:val>
            <c:numRef>
              <c:f>Sheet2!$K$47:$K$48</c:f>
              <c:numCache>
                <c:formatCode>General</c:formatCode>
                <c:ptCount val="2"/>
                <c:pt idx="0">
                  <c:v>14.9</c:v>
                </c:pt>
                <c:pt idx="1">
                  <c:v>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3B-445D-9AAB-0D31ED89A5AC}"/>
            </c:ext>
          </c:extLst>
        </c:ser>
        <c:ser>
          <c:idx val="1"/>
          <c:order val="1"/>
          <c:tx>
            <c:strRef>
              <c:f>Sheet2!$L$46</c:f>
              <c:strCache>
                <c:ptCount val="1"/>
                <c:pt idx="0">
                  <c:v>Stopped PrEP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Sheet2!$J$47:$J$48</c:f>
              <c:strCache>
                <c:ptCount val="2"/>
                <c:pt idx="0">
                  <c:v>&gt;20 partners</c:v>
                </c:pt>
                <c:pt idx="1">
                  <c:v>Group sex</c:v>
                </c:pt>
              </c:strCache>
            </c:strRef>
          </c:cat>
          <c:val>
            <c:numRef>
              <c:f>Sheet2!$L$47:$L$48</c:f>
              <c:numCache>
                <c:formatCode>General</c:formatCode>
                <c:ptCount val="2"/>
                <c:pt idx="0" formatCode="0.0">
                  <c:v>6.1</c:v>
                </c:pt>
                <c:pt idx="1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3B-445D-9AAB-0D31ED89A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625256"/>
        <c:axId val="403625584"/>
      </c:barChart>
      <c:catAx>
        <c:axId val="403625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625584"/>
        <c:crosses val="autoZero"/>
        <c:auto val="1"/>
        <c:lblAlgn val="ctr"/>
        <c:lblOffset val="100"/>
        <c:noMultiLvlLbl val="0"/>
      </c:catAx>
      <c:valAx>
        <c:axId val="40362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625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Sheet2!$K$77</c:f>
              <c:strCache>
                <c:ptCount val="1"/>
                <c:pt idx="0">
                  <c:v>On PrEP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Sheet2!$J$78:$J$79</c:f>
              <c:strCache>
                <c:ptCount val="2"/>
                <c:pt idx="0">
                  <c:v>Drug use for sex</c:v>
                </c:pt>
                <c:pt idx="1">
                  <c:v>Methamphetamine use</c:v>
                </c:pt>
              </c:strCache>
            </c:strRef>
          </c:cat>
          <c:val>
            <c:numRef>
              <c:f>Sheet2!$K$78:$K$79</c:f>
              <c:numCache>
                <c:formatCode>General</c:formatCode>
                <c:ptCount val="2"/>
                <c:pt idx="0">
                  <c:v>37.700000000000003</c:v>
                </c:pt>
                <c:pt idx="1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D-446B-99DD-91899C483730}"/>
            </c:ext>
          </c:extLst>
        </c:ser>
        <c:ser>
          <c:idx val="1"/>
          <c:order val="1"/>
          <c:tx>
            <c:strRef>
              <c:f>Sheet2!$L$77</c:f>
              <c:strCache>
                <c:ptCount val="1"/>
                <c:pt idx="0">
                  <c:v>Stopped PrEP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Sheet2!$J$78:$J$79</c:f>
              <c:strCache>
                <c:ptCount val="2"/>
                <c:pt idx="0">
                  <c:v>Drug use for sex</c:v>
                </c:pt>
                <c:pt idx="1">
                  <c:v>Methamphetamine use</c:v>
                </c:pt>
              </c:strCache>
            </c:strRef>
          </c:cat>
          <c:val>
            <c:numRef>
              <c:f>Sheet2!$L$78:$L$79</c:f>
              <c:numCache>
                <c:formatCode>General</c:formatCode>
                <c:ptCount val="2"/>
                <c:pt idx="0">
                  <c:v>24.5</c:v>
                </c:pt>
                <c:pt idx="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FD-446B-99DD-91899C483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617056"/>
        <c:axId val="403617712"/>
      </c:barChart>
      <c:catAx>
        <c:axId val="40361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617712"/>
        <c:crosses val="autoZero"/>
        <c:auto val="1"/>
        <c:lblAlgn val="ctr"/>
        <c:lblOffset val="100"/>
        <c:noMultiLvlLbl val="0"/>
      </c:catAx>
      <c:valAx>
        <c:axId val="40361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61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Any CLAI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38-4697-8BD9-6C891FFD138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338-4697-8BD9-6C891FFD13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Sheet2!$C$2:$D$2</c:f>
              <c:strCache>
                <c:ptCount val="2"/>
                <c:pt idx="0">
                  <c:v>On PrEP</c:v>
                </c:pt>
                <c:pt idx="1">
                  <c:v>Stopped PrEP</c:v>
                </c:pt>
              </c:strCache>
            </c:strRef>
          </c:cat>
          <c:val>
            <c:numRef>
              <c:f>Sheet2!$C$3:$D$3</c:f>
              <c:numCache>
                <c:formatCode>0.0</c:formatCode>
                <c:ptCount val="2"/>
                <c:pt idx="0">
                  <c:v>58.75</c:v>
                </c:pt>
                <c:pt idx="1">
                  <c:v>44.65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8-4697-8BD9-6C891FFD1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0923424"/>
        <c:axId val="340926048"/>
      </c:barChart>
      <c:catAx>
        <c:axId val="3409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926048"/>
        <c:crosses val="autoZero"/>
        <c:auto val="1"/>
        <c:lblAlgn val="ctr"/>
        <c:lblOffset val="100"/>
        <c:noMultiLvlLbl val="0"/>
      </c:catAx>
      <c:valAx>
        <c:axId val="34092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92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Sheet2!$J$56</c:f>
              <c:strCache>
                <c:ptCount val="1"/>
                <c:pt idx="0">
                  <c:v>Preferred daily PrEP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723-44BB-8168-D2CA536DA33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23-44BB-8168-D2CA536DA3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Sheet2!$K$55:$L$55</c:f>
              <c:strCache>
                <c:ptCount val="2"/>
                <c:pt idx="0">
                  <c:v>On PrEP</c:v>
                </c:pt>
                <c:pt idx="1">
                  <c:v>Stopped PrEP</c:v>
                </c:pt>
              </c:strCache>
            </c:strRef>
          </c:cat>
          <c:val>
            <c:numRef>
              <c:f>Sheet2!$K$56:$L$56</c:f>
              <c:numCache>
                <c:formatCode>General</c:formatCode>
                <c:ptCount val="2"/>
                <c:pt idx="0">
                  <c:v>67.599999999999994</c:v>
                </c:pt>
                <c:pt idx="1">
                  <c:v>40.700000000000003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23-44BB-8168-D2CA536DA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1874312"/>
        <c:axId val="671878248"/>
      </c:barChart>
      <c:catAx>
        <c:axId val="67187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78248"/>
        <c:crosses val="autoZero"/>
        <c:auto val="1"/>
        <c:lblAlgn val="ctr"/>
        <c:lblOffset val="100"/>
        <c:noMultiLvlLbl val="0"/>
      </c:catAx>
      <c:valAx>
        <c:axId val="671878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87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Sheet2!$B$88:$B$94</c:f>
              <c:strCache>
                <c:ptCount val="7"/>
                <c:pt idx="0">
                  <c:v>CLAI (last week)</c:v>
                </c:pt>
                <c:pt idx="1">
                  <c:v>Sex work (last 3 mth)</c:v>
                </c:pt>
                <c:pt idx="2">
                  <c:v>&gt;20 partners (last 3 mth)</c:v>
                </c:pt>
                <c:pt idx="3">
                  <c:v>Group sex (last 3 mth)</c:v>
                </c:pt>
                <c:pt idx="4">
                  <c:v>Drug use for purposes of sex (last 3 mth)</c:v>
                </c:pt>
                <c:pt idx="5">
                  <c:v>Methamphetamine use (last 3 mth)</c:v>
                </c:pt>
                <c:pt idx="6">
                  <c:v>Any of these</c:v>
                </c:pt>
              </c:strCache>
            </c:strRef>
          </c:cat>
          <c:val>
            <c:numRef>
              <c:f>Sheet2!$C$88:$C$94</c:f>
              <c:numCache>
                <c:formatCode>General</c:formatCode>
                <c:ptCount val="7"/>
                <c:pt idx="0" formatCode="0.0">
                  <c:v>44.7</c:v>
                </c:pt>
                <c:pt idx="1">
                  <c:v>2.5</c:v>
                </c:pt>
                <c:pt idx="2">
                  <c:v>6.1</c:v>
                </c:pt>
                <c:pt idx="3">
                  <c:v>28.1</c:v>
                </c:pt>
                <c:pt idx="4">
                  <c:v>24.5</c:v>
                </c:pt>
                <c:pt idx="5">
                  <c:v>12.2</c:v>
                </c:pt>
                <c:pt idx="6" formatCode="0.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3-4B78-AB25-79833926A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7390184"/>
        <c:axId val="677381328"/>
      </c:barChart>
      <c:catAx>
        <c:axId val="677390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381328"/>
        <c:crosses val="autoZero"/>
        <c:auto val="1"/>
        <c:lblAlgn val="ctr"/>
        <c:lblOffset val="100"/>
        <c:noMultiLvlLbl val="0"/>
      </c:catAx>
      <c:valAx>
        <c:axId val="677381328"/>
        <c:scaling>
          <c:orientation val="minMax"/>
          <c:max val="80"/>
          <c:min val="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77390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8ADFA-B5AC-DB4A-9447-C02DC81770F7}" type="datetime1">
              <a:rPr lang="en-AU" smtClean="0"/>
              <a:t>19/07/2019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F5213-7107-1948-8ADC-63EAC65A5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58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56A36-AE91-1B42-8A72-C9BFD02AF885}" type="datetime1">
              <a:rPr lang="en-AU" smtClean="0"/>
              <a:t>19/07/2019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5D15-9B28-A748-81C9-D6F71FD6C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1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ck"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6160" y="4176293"/>
            <a:ext cx="9557133" cy="12961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 goes here </a:t>
            </a:r>
            <a:br>
              <a:rPr lang="en-US" dirty="0"/>
            </a:br>
            <a:r>
              <a:rPr lang="en-US" dirty="0"/>
              <a:t>and can go over two lines</a:t>
            </a:r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436160" y="5454295"/>
            <a:ext cx="9557133" cy="288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baseline="0">
                <a:solidFill>
                  <a:srgbClr val="BD9C55"/>
                </a:solidFill>
              </a:defRPr>
            </a:lvl1pPr>
          </a:lstStyle>
          <a:p>
            <a:pPr lvl="0"/>
            <a:r>
              <a:rPr lang="en-AU" dirty="0"/>
              <a:t>Author name and date</a:t>
            </a:r>
            <a:endParaRPr lang="en-US" dirty="0"/>
          </a:p>
        </p:txBody>
      </p:sp>
      <p:pic>
        <p:nvPicPr>
          <p:cNvPr id="5" name="Picture 4" descr="Kirby_Templates_PPT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1" b="60454"/>
          <a:stretch/>
        </p:blipFill>
        <p:spPr>
          <a:xfrm>
            <a:off x="0" y="5"/>
            <a:ext cx="5571613" cy="27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1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36157" y="2583967"/>
            <a:ext cx="9422837" cy="16924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Divider title goes </a:t>
            </a:r>
            <a:br>
              <a:rPr lang="en-US" dirty="0"/>
            </a:br>
            <a:r>
              <a:rPr lang="en-US" dirty="0"/>
              <a:t>here over two lines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1822" y="109737"/>
            <a:ext cx="8414871" cy="240537"/>
          </a:xfrm>
        </p:spPr>
        <p:txBody>
          <a:bodyPr/>
          <a:lstStyle/>
          <a:p>
            <a:r>
              <a:rPr lang="en-US" dirty="0"/>
              <a:t>Presentation Title  //  edit 'Header &amp; Footer' to change or remove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-4676117" y="6525344"/>
            <a:ext cx="890753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5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6160" y="4176293"/>
            <a:ext cx="9557133" cy="12961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800" baseline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/>
              <a:t>Presentation title goes here </a:t>
            </a:r>
            <a:br>
              <a:rPr lang="en-US" dirty="0"/>
            </a:br>
            <a:r>
              <a:rPr lang="en-US" dirty="0"/>
              <a:t>and can go over two lines</a:t>
            </a:r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436160" y="5454295"/>
            <a:ext cx="9557133" cy="288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baseline="0">
                <a:solidFill>
                  <a:srgbClr val="BD9C55"/>
                </a:solidFill>
              </a:defRPr>
            </a:lvl1pPr>
          </a:lstStyle>
          <a:p>
            <a:pPr lvl="0"/>
            <a:r>
              <a:rPr lang="en-AU" dirty="0"/>
              <a:t>Author name and date</a:t>
            </a:r>
            <a:endParaRPr lang="en-US" dirty="0"/>
          </a:p>
        </p:txBody>
      </p:sp>
      <p:pic>
        <p:nvPicPr>
          <p:cNvPr id="4" name="Picture 3" descr="Kirby_Templates_PPT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1" b="60095"/>
          <a:stretch/>
        </p:blipFill>
        <p:spPr>
          <a:xfrm>
            <a:off x="0" y="5"/>
            <a:ext cx="5571613" cy="27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- Go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819" y="934763"/>
            <a:ext cx="7584016" cy="86409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1821" y="1921104"/>
            <a:ext cx="10509547" cy="43458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buNone/>
              <a:defRPr sz="30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 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91822" y="109737"/>
            <a:ext cx="8414871" cy="240537"/>
          </a:xfrm>
        </p:spPr>
        <p:txBody>
          <a:bodyPr/>
          <a:lstStyle/>
          <a:p>
            <a:r>
              <a:rPr lang="en-US" dirty="0"/>
              <a:t>Presentation Title  //  edit 'Header &amp; Footer' to change or remove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-4496821" y="6525344"/>
            <a:ext cx="890753" cy="251748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6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819" y="934763"/>
            <a:ext cx="7584016" cy="86409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1821" y="1921104"/>
            <a:ext cx="10509547" cy="43458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buNone/>
              <a:defRPr sz="3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 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91822" y="109737"/>
            <a:ext cx="8414871" cy="240537"/>
          </a:xfrm>
        </p:spPr>
        <p:txBody>
          <a:bodyPr/>
          <a:lstStyle/>
          <a:p>
            <a:r>
              <a:rPr lang="en-US" dirty="0"/>
              <a:t>Presentation Title  //  edit 'Header &amp; Footer' to change or remove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-4705997" y="6525344"/>
            <a:ext cx="890753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3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- Gre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819" y="934763"/>
            <a:ext cx="7584016" cy="86409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1821" y="1921104"/>
            <a:ext cx="10509547" cy="43458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buNone/>
              <a:defRPr sz="3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 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91822" y="109737"/>
            <a:ext cx="8414871" cy="240537"/>
          </a:xfrm>
        </p:spPr>
        <p:txBody>
          <a:bodyPr/>
          <a:lstStyle/>
          <a:p>
            <a:r>
              <a:rPr lang="en-US" dirty="0"/>
              <a:t>Presentation Title  //  edit 'Header &amp; Footer' to change or remove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-4666153" y="6525344"/>
            <a:ext cx="890753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4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90047"/>
            <a:ext cx="12192000" cy="612000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9404" y="6475329"/>
            <a:ext cx="10752000" cy="0"/>
          </a:xfrm>
          <a:prstGeom prst="line">
            <a:avLst/>
          </a:prstGeom>
          <a:ln w="9525" cmpd="sng">
            <a:solidFill>
              <a:srgbClr val="C6C6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29739" y="6525343"/>
            <a:ext cx="9341668" cy="25174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AU" dirty="0"/>
              <a:t>Source: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9521" y="1255677"/>
            <a:ext cx="10781883" cy="4982264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3200" b="1"/>
            </a:lvl1pPr>
          </a:lstStyle>
          <a:p>
            <a:r>
              <a:rPr lang="en-US" sz="2800" dirty="0">
                <a:solidFill>
                  <a:schemeClr val="bg2"/>
                </a:solidFill>
              </a:rPr>
              <a:t>Heading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Lorem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ipsum</a:t>
            </a:r>
            <a:r>
              <a:rPr lang="en-US" sz="2200" b="0" dirty="0">
                <a:solidFill>
                  <a:srgbClr val="000000"/>
                </a:solidFill>
              </a:rPr>
              <a:t> dolor sit </a:t>
            </a:r>
            <a:r>
              <a:rPr lang="en-US" sz="2200" b="0" dirty="0" err="1">
                <a:solidFill>
                  <a:srgbClr val="000000"/>
                </a:solidFill>
              </a:rPr>
              <a:t>amet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consectetur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adipiscing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elit</a:t>
            </a:r>
            <a:r>
              <a:rPr lang="en-US" sz="2200" b="0" dirty="0">
                <a:solidFill>
                  <a:srgbClr val="000000"/>
                </a:solidFill>
              </a:rPr>
              <a:t>.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tristique</a:t>
            </a:r>
            <a:r>
              <a:rPr lang="en-US" sz="2200" b="0" dirty="0">
                <a:solidFill>
                  <a:srgbClr val="000000"/>
                </a:solidFill>
              </a:rPr>
              <a:t> in </a:t>
            </a:r>
            <a:r>
              <a:rPr lang="en-US" sz="2200" b="0" dirty="0" err="1">
                <a:solidFill>
                  <a:srgbClr val="000000"/>
                </a:solidFill>
              </a:rPr>
              <a:t>tellus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iaculis</a:t>
            </a:r>
            <a:r>
              <a:rPr lang="en-US" sz="2200" b="0" dirty="0">
                <a:solidFill>
                  <a:srgbClr val="000000"/>
                </a:solidFill>
              </a:rPr>
              <a:t>. </a:t>
            </a: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elementum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velit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porta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laoreet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eros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neque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auctor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urna</a:t>
            </a:r>
            <a:endParaRPr lang="en-US" sz="2200" b="0" dirty="0">
              <a:solidFill>
                <a:srgbClr val="000000"/>
              </a:solidFill>
            </a:endParaRP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risus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malesuada</a:t>
            </a:r>
            <a:r>
              <a:rPr lang="en-US" sz="2200" b="0" dirty="0">
                <a:solidFill>
                  <a:srgbClr val="000000"/>
                </a:solidFill>
              </a:rPr>
              <a:t> ex. </a:t>
            </a:r>
            <a:r>
              <a:rPr lang="en-US" sz="2200" b="0" dirty="0" err="1">
                <a:solidFill>
                  <a:srgbClr val="000000"/>
                </a:solidFill>
              </a:rPr>
              <a:t>Donec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sollicitudin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sagittis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purus</a:t>
            </a:r>
            <a:r>
              <a:rPr lang="en-US" sz="2200" b="0" dirty="0">
                <a:solidFill>
                  <a:srgbClr val="000000"/>
                </a:solidFill>
              </a:rPr>
              <a:t> non </a:t>
            </a:r>
            <a:r>
              <a:rPr lang="en-US" sz="2200" b="0" dirty="0" err="1">
                <a:solidFill>
                  <a:srgbClr val="000000"/>
                </a:solidFill>
              </a:rPr>
              <a:t>suscipit</a:t>
            </a:r>
            <a:r>
              <a:rPr lang="en-US" sz="2200" b="0" dirty="0">
                <a:solidFill>
                  <a:srgbClr val="000000"/>
                </a:solidFill>
              </a:rPr>
              <a:t>. Integer </a:t>
            </a:r>
            <a:r>
              <a:rPr lang="en-US" sz="2200" b="0" dirty="0" err="1">
                <a:solidFill>
                  <a:srgbClr val="000000"/>
                </a:solidFill>
              </a:rPr>
              <a:t>finibus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euismod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leo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feugiat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fringilla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venenatis</a:t>
            </a:r>
            <a:r>
              <a:rPr lang="en-US" sz="2200" b="0" dirty="0">
                <a:solidFill>
                  <a:srgbClr val="000000"/>
                </a:solidFill>
              </a:rPr>
              <a:t> vel.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91821" y="575408"/>
            <a:ext cx="10780779" cy="41132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Slide title goes (short title)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692749" y="6525344"/>
            <a:ext cx="890753" cy="251748"/>
          </a:xfrm>
          <a:prstGeom prst="rect">
            <a:avLst/>
          </a:prstGeo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691822" y="108421"/>
            <a:ext cx="8414871" cy="240537"/>
          </a:xfrm>
        </p:spPr>
        <p:txBody>
          <a:bodyPr/>
          <a:lstStyle/>
          <a:p>
            <a:r>
              <a:rPr lang="en-US" dirty="0"/>
              <a:t>Presentation Title  //  edit 'Header &amp; Footer' to change or remove </a:t>
            </a:r>
          </a:p>
        </p:txBody>
      </p:sp>
    </p:spTree>
    <p:extLst>
      <p:ext uri="{BB962C8B-B14F-4D97-AF65-F5344CB8AC3E}">
        <p14:creationId xmlns:p14="http://schemas.microsoft.com/office/powerpoint/2010/main" val="173810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81576"/>
            <a:ext cx="12192000" cy="961991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1821" y="562650"/>
            <a:ext cx="10780779" cy="79929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This template is for slides with long titles that go over two lines</a:t>
            </a:r>
            <a:endParaRPr lang="en-AU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9404" y="6475329"/>
            <a:ext cx="10752000" cy="0"/>
          </a:xfrm>
          <a:prstGeom prst="line">
            <a:avLst/>
          </a:prstGeom>
          <a:ln w="9525" cmpd="sng">
            <a:solidFill>
              <a:srgbClr val="C6C6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129739" y="6525343"/>
            <a:ext cx="9341668" cy="25174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AU" dirty="0"/>
              <a:t>Source:</a:t>
            </a:r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2749" y="6525344"/>
            <a:ext cx="890753" cy="2517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9521" y="1600819"/>
            <a:ext cx="10781883" cy="462965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3200" b="1"/>
            </a:lvl1pPr>
          </a:lstStyle>
          <a:p>
            <a:r>
              <a:rPr lang="en-US" sz="2800" dirty="0">
                <a:solidFill>
                  <a:schemeClr val="bg2"/>
                </a:solidFill>
              </a:rPr>
              <a:t>Heading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Lorem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ipsum</a:t>
            </a:r>
            <a:r>
              <a:rPr lang="en-US" sz="2200" b="0" dirty="0">
                <a:solidFill>
                  <a:srgbClr val="000000"/>
                </a:solidFill>
              </a:rPr>
              <a:t> dolor sit </a:t>
            </a:r>
            <a:r>
              <a:rPr lang="en-US" sz="2200" b="0" dirty="0" err="1">
                <a:solidFill>
                  <a:srgbClr val="000000"/>
                </a:solidFill>
              </a:rPr>
              <a:t>amet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consectetur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adipiscing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elit</a:t>
            </a:r>
            <a:r>
              <a:rPr lang="en-US" sz="2200" b="0" dirty="0">
                <a:solidFill>
                  <a:srgbClr val="000000"/>
                </a:solidFill>
              </a:rPr>
              <a:t>.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tristique</a:t>
            </a:r>
            <a:r>
              <a:rPr lang="en-US" sz="2200" b="0" dirty="0">
                <a:solidFill>
                  <a:srgbClr val="000000"/>
                </a:solidFill>
              </a:rPr>
              <a:t> in </a:t>
            </a:r>
            <a:r>
              <a:rPr lang="en-US" sz="2200" b="0" dirty="0" err="1">
                <a:solidFill>
                  <a:srgbClr val="000000"/>
                </a:solidFill>
              </a:rPr>
              <a:t>tellus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iaculis</a:t>
            </a:r>
            <a:r>
              <a:rPr lang="en-US" sz="2200" b="0" dirty="0">
                <a:solidFill>
                  <a:srgbClr val="000000"/>
                </a:solidFill>
              </a:rPr>
              <a:t>. </a:t>
            </a: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elementum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velit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porta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laoreet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eros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neque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auctor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urna</a:t>
            </a:r>
            <a:endParaRPr lang="en-US" sz="2200" b="0" dirty="0">
              <a:solidFill>
                <a:srgbClr val="000000"/>
              </a:solidFill>
            </a:endParaRP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risus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malesuada</a:t>
            </a:r>
            <a:r>
              <a:rPr lang="en-US" sz="2200" b="0" dirty="0">
                <a:solidFill>
                  <a:srgbClr val="000000"/>
                </a:solidFill>
              </a:rPr>
              <a:t> ex. </a:t>
            </a:r>
            <a:r>
              <a:rPr lang="en-US" sz="2200" b="0" dirty="0" err="1">
                <a:solidFill>
                  <a:srgbClr val="000000"/>
                </a:solidFill>
              </a:rPr>
              <a:t>Donec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sollicitudin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sagittis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purus</a:t>
            </a:r>
            <a:r>
              <a:rPr lang="en-US" sz="2200" b="0" dirty="0">
                <a:solidFill>
                  <a:srgbClr val="000000"/>
                </a:solidFill>
              </a:rPr>
              <a:t> non </a:t>
            </a:r>
            <a:r>
              <a:rPr lang="en-US" sz="2200" b="0" dirty="0" err="1">
                <a:solidFill>
                  <a:srgbClr val="000000"/>
                </a:solidFill>
              </a:rPr>
              <a:t>suscipit</a:t>
            </a:r>
            <a:r>
              <a:rPr lang="en-US" sz="2200" b="0" dirty="0">
                <a:solidFill>
                  <a:srgbClr val="000000"/>
                </a:solidFill>
              </a:rPr>
              <a:t>. Integer </a:t>
            </a:r>
            <a:r>
              <a:rPr lang="en-US" sz="2200" b="0" dirty="0" err="1">
                <a:solidFill>
                  <a:srgbClr val="000000"/>
                </a:solidFill>
              </a:rPr>
              <a:t>finibus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euismod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leo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feugiat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fringilla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venenatis</a:t>
            </a:r>
            <a:r>
              <a:rPr lang="en-US" sz="2200" b="0" dirty="0">
                <a:solidFill>
                  <a:srgbClr val="000000"/>
                </a:solidFill>
              </a:rPr>
              <a:t> vel.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691822" y="110221"/>
            <a:ext cx="8414871" cy="240537"/>
          </a:xfrm>
        </p:spPr>
        <p:txBody>
          <a:bodyPr/>
          <a:lstStyle/>
          <a:p>
            <a:r>
              <a:rPr lang="en-US" dirty="0"/>
              <a:t>Presentation Title  //  edit 'Header &amp; Footer' to change or remove </a:t>
            </a:r>
          </a:p>
        </p:txBody>
      </p:sp>
    </p:spTree>
    <p:extLst>
      <p:ext uri="{BB962C8B-B14F-4D97-AF65-F5344CB8AC3E}">
        <p14:creationId xmlns:p14="http://schemas.microsoft.com/office/powerpoint/2010/main" val="34422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36157" y="2583967"/>
            <a:ext cx="9422837" cy="16924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Divider title goes </a:t>
            </a:r>
            <a:br>
              <a:rPr lang="en-US" dirty="0"/>
            </a:br>
            <a:r>
              <a:rPr lang="en-US" dirty="0"/>
              <a:t>here over two lines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1822" y="109737"/>
            <a:ext cx="8414871" cy="240537"/>
          </a:xfrm>
        </p:spPr>
        <p:txBody>
          <a:bodyPr/>
          <a:lstStyle/>
          <a:p>
            <a:r>
              <a:rPr lang="en-US"/>
              <a:t>Presentation Title  //  edit 'Header &amp; Footer' to change or remove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-4178077" y="6525344"/>
            <a:ext cx="890753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0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36157" y="2583967"/>
            <a:ext cx="9422837" cy="16924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Divider title goes </a:t>
            </a:r>
            <a:br>
              <a:rPr lang="en-US" dirty="0"/>
            </a:br>
            <a:r>
              <a:rPr lang="en-US" dirty="0"/>
              <a:t>here over two lines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1822" y="109737"/>
            <a:ext cx="8414871" cy="240537"/>
          </a:xfrm>
        </p:spPr>
        <p:txBody>
          <a:bodyPr/>
          <a:lstStyle/>
          <a:p>
            <a:r>
              <a:rPr lang="en-US"/>
              <a:t>Presentation Title  //  edit 'Header &amp; Footer' to change or remove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-4506781" y="6525344"/>
            <a:ext cx="890753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1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9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2749" y="6525344"/>
            <a:ext cx="890753" cy="2517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91822" y="73230"/>
            <a:ext cx="8414871" cy="24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Presentation Title  //  edit 'Header &amp; Footer' to change or remove </a:t>
            </a:r>
            <a:endParaRPr lang="en-US" dirty="0"/>
          </a:p>
        </p:txBody>
      </p:sp>
      <p:pic>
        <p:nvPicPr>
          <p:cNvPr id="1026" name="Picture 2" descr="P:\NCHECR\Communications collateral\KI poster template\Poster-header_landscap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81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94" r:id="rId4"/>
    <p:sldLayoutId id="2147483795" r:id="rId5"/>
    <p:sldLayoutId id="2147483786" r:id="rId6"/>
    <p:sldLayoutId id="2147483787" r:id="rId7"/>
    <p:sldLayoutId id="214748378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aseline="0">
          <a:solidFill>
            <a:schemeClr val="bg1">
              <a:lumMod val="6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2943502"/>
            <a:ext cx="8930424" cy="2952205"/>
          </a:xfrm>
        </p:spPr>
        <p:txBody>
          <a:bodyPr/>
          <a:lstStyle/>
          <a:p>
            <a:r>
              <a:rPr lang="en-AU" sz="3000" dirty="0"/>
              <a:t>Factors associated with stopping HIV pre-exposure prophylaxis (PrEP) for three months or more in the EPIC-NSW trial</a:t>
            </a:r>
            <a:br>
              <a:rPr lang="en-AU" sz="3000" dirty="0"/>
            </a:br>
            <a:br>
              <a:rPr lang="en-AU" sz="3000" dirty="0"/>
            </a:br>
            <a:r>
              <a:rPr lang="en-AU" sz="1600" u="sng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Benjamin R Bavinton</a:t>
            </a:r>
            <a:r>
              <a:rPr lang="en-AU" sz="16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Stefanie Vaccher, Garrett P Prestage, Martin Holt, Rebecca Guy, Janaki Amin, Iryna B Zablotska-Manos, Christine Selvey, Andrew Carr, Catriona Ooi, Andrew E </a:t>
            </a:r>
            <a:r>
              <a:rPr lang="en-AU" sz="1600" dirty="0" err="1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Grulich</a:t>
            </a:r>
            <a:r>
              <a:rPr lang="en-AU" sz="16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for the Expanded PrEP Implementation in Communities New South Wales (EPIC-NSW) research group</a:t>
            </a:r>
            <a:br>
              <a:rPr lang="en-A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10748" y="6029069"/>
            <a:ext cx="8258220" cy="381669"/>
          </a:xfrm>
        </p:spPr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IAS Conference on HIV Science  </a:t>
            </a:r>
            <a:r>
              <a:rPr lang="en-US" dirty="0">
                <a:solidFill>
                  <a:srgbClr val="FFFFFF"/>
                </a:solidFill>
              </a:rPr>
              <a:t>|</a:t>
            </a:r>
            <a:r>
              <a:rPr lang="en-US" dirty="0"/>
              <a:t>  23 July 2019</a:t>
            </a:r>
          </a:p>
        </p:txBody>
      </p:sp>
    </p:spTree>
    <p:extLst>
      <p:ext uri="{BB962C8B-B14F-4D97-AF65-F5344CB8AC3E}">
        <p14:creationId xmlns:p14="http://schemas.microsoft.com/office/powerpoint/2010/main" val="12300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92749" y="1255677"/>
            <a:ext cx="10778658" cy="5197374"/>
          </a:xfrm>
        </p:spPr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Procedures</a:t>
            </a:r>
          </a:p>
          <a:p>
            <a:pPr>
              <a:defRPr/>
            </a:pPr>
            <a:endParaRPr lang="en-US" sz="12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Participants attended clinic visits at baseline, 1 month, and every 3 months thereafter.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2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Tests: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HIV (every visit)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STIs according to local guidelines (every 3 months)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Hepatitis C according to local guidelines (annually)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Creatinine clearance (every 6 months)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Clinical data were extracted from electronic medical records.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2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Participants were invited at baseline to consent to optional online quarterly surveys about behaviour and PrEP use.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Survey questions were minimal (~5 minutes to complete).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  <a:r>
              <a:rPr lang="en-US" dirty="0">
                <a:solidFill>
                  <a:srgbClr val="C00000"/>
                </a:solidFill>
              </a:rPr>
              <a:t>EPIC-NSW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4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9521" y="1255677"/>
            <a:ext cx="10781883" cy="5269666"/>
          </a:xfrm>
        </p:spPr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Analysis</a:t>
            </a:r>
          </a:p>
          <a:p>
            <a:pPr>
              <a:defRPr/>
            </a:pPr>
            <a:endParaRPr lang="en-US" sz="18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Primary outcome variable for this analysis was self-reported from the survey data: </a:t>
            </a:r>
            <a:br>
              <a:rPr lang="en-US" sz="2000" b="0" dirty="0"/>
            </a:br>
            <a:r>
              <a:rPr lang="en-US" sz="2000" dirty="0"/>
              <a:t>Not taking any PrEP pills in the three months prior to the survey</a:t>
            </a:r>
            <a:r>
              <a:rPr lang="en-US" sz="2000" b="0" dirty="0"/>
              <a:t>.</a:t>
            </a:r>
          </a:p>
          <a:p>
            <a:pPr lvl="0">
              <a:defRPr/>
            </a:pPr>
            <a:endParaRPr lang="en-US" sz="18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Analysis was restricted to: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Participants who consented to complete the online surveys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Participants who had been enrolled in EPIC-NSW for at least 18 months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Participants who had completed at least one survey at least 18 months after enrolment.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Associations with stopping PrEP for at least 3 months were explored with generalised estimating equations (GEE) to control for repeated measures.</a:t>
            </a:r>
          </a:p>
          <a:p>
            <a:pPr lvl="0">
              <a:defRPr/>
            </a:pPr>
            <a:endParaRPr lang="en-US" sz="18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Analysis was conducted in Stata (version 14).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  <a:r>
              <a:rPr lang="en-US" dirty="0">
                <a:solidFill>
                  <a:srgbClr val="C00000"/>
                </a:solidFill>
              </a:rPr>
              <a:t>This 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97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91821" y="1255677"/>
            <a:ext cx="8086412" cy="477536"/>
          </a:xfrm>
        </p:spPr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Enrolment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3788F80-2BF5-4D71-8011-54A7EB9E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32" y="1979774"/>
            <a:ext cx="5297385" cy="383620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DB707F-D888-44DF-84C3-9C3A10194E03}"/>
              </a:ext>
            </a:extLst>
          </p:cNvPr>
          <p:cNvCxnSpPr>
            <a:cxnSpLocks/>
          </p:cNvCxnSpPr>
          <p:nvPr/>
        </p:nvCxnSpPr>
        <p:spPr bwMode="auto">
          <a:xfrm flipV="1">
            <a:off x="1590481" y="5564500"/>
            <a:ext cx="0" cy="313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E73E17-7123-4188-8C5A-7E1DBAFEEFAE}"/>
              </a:ext>
            </a:extLst>
          </p:cNvPr>
          <p:cNvCxnSpPr>
            <a:cxnSpLocks/>
          </p:cNvCxnSpPr>
          <p:nvPr/>
        </p:nvCxnSpPr>
        <p:spPr bwMode="auto">
          <a:xfrm flipV="1">
            <a:off x="3524861" y="5536908"/>
            <a:ext cx="0" cy="313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0486B5-B0AF-4615-8A43-4034A4922311}"/>
              </a:ext>
            </a:extLst>
          </p:cNvPr>
          <p:cNvCxnSpPr>
            <a:cxnSpLocks/>
          </p:cNvCxnSpPr>
          <p:nvPr/>
        </p:nvCxnSpPr>
        <p:spPr bwMode="auto">
          <a:xfrm flipV="1">
            <a:off x="5453106" y="5545147"/>
            <a:ext cx="0" cy="313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A7ED354-4A4C-461A-BF0C-ADBE8C9FC944}"/>
              </a:ext>
            </a:extLst>
          </p:cNvPr>
          <p:cNvSpPr txBox="1"/>
          <p:nvPr/>
        </p:nvSpPr>
        <p:spPr>
          <a:xfrm>
            <a:off x="1173101" y="5819995"/>
            <a:ext cx="86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/>
                </a:solidFill>
              </a:rPr>
              <a:t>March 2016</a:t>
            </a:r>
            <a:endParaRPr lang="en-AU" sz="1400" dirty="0">
              <a:solidFill>
                <a:schemeClr val="accent5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B595D7-278F-44ED-92D3-1C6135141A97}"/>
              </a:ext>
            </a:extLst>
          </p:cNvPr>
          <p:cNvSpPr txBox="1"/>
          <p:nvPr/>
        </p:nvSpPr>
        <p:spPr>
          <a:xfrm>
            <a:off x="3091317" y="5808529"/>
            <a:ext cx="86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/>
                </a:solidFill>
              </a:rPr>
              <a:t>March 2017</a:t>
            </a:r>
            <a:endParaRPr lang="en-AU" sz="1400" dirty="0">
              <a:solidFill>
                <a:schemeClr val="accent5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D64937-44FB-4042-BC29-F60A492D795D}"/>
              </a:ext>
            </a:extLst>
          </p:cNvPr>
          <p:cNvSpPr txBox="1"/>
          <p:nvPr/>
        </p:nvSpPr>
        <p:spPr>
          <a:xfrm>
            <a:off x="5025613" y="5819160"/>
            <a:ext cx="86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/>
                </a:solidFill>
              </a:rPr>
              <a:t>March 2018</a:t>
            </a:r>
            <a:endParaRPr lang="en-AU" sz="1400" dirty="0">
              <a:solidFill>
                <a:schemeClr val="accent5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98CB16-9C03-4BDA-8C9F-135EC5272FDF}"/>
              </a:ext>
            </a:extLst>
          </p:cNvPr>
          <p:cNvSpPr txBox="1"/>
          <p:nvPr/>
        </p:nvSpPr>
        <p:spPr>
          <a:xfrm>
            <a:off x="3034225" y="4042936"/>
            <a:ext cx="977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5,010 enrolled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44E9576-3EF3-48CD-8C9C-7CDF80EEF5D1}"/>
              </a:ext>
            </a:extLst>
          </p:cNvPr>
          <p:cNvCxnSpPr>
            <a:stCxn id="39" idx="0"/>
          </p:cNvCxnSpPr>
          <p:nvPr/>
        </p:nvCxnSpPr>
        <p:spPr bwMode="auto">
          <a:xfrm flipV="1">
            <a:off x="3522945" y="3793107"/>
            <a:ext cx="0" cy="249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F41D02A-B365-4993-AC48-46D9A18087DF}"/>
              </a:ext>
            </a:extLst>
          </p:cNvPr>
          <p:cNvSpPr txBox="1"/>
          <p:nvPr/>
        </p:nvSpPr>
        <p:spPr>
          <a:xfrm>
            <a:off x="4964386" y="2848955"/>
            <a:ext cx="977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9,243 enrolled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CFAB063-B4C0-4CD0-B45C-F4D2425D2F11}"/>
              </a:ext>
            </a:extLst>
          </p:cNvPr>
          <p:cNvCxnSpPr>
            <a:stCxn id="41" idx="0"/>
          </p:cNvCxnSpPr>
          <p:nvPr/>
        </p:nvCxnSpPr>
        <p:spPr bwMode="auto">
          <a:xfrm flipH="1" flipV="1">
            <a:off x="5453101" y="2599121"/>
            <a:ext cx="5" cy="2498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7036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91821" y="1255677"/>
            <a:ext cx="8086412" cy="477536"/>
          </a:xfrm>
        </p:spPr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Enrolment and sub-sample derivation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3AB43B-1FD9-48F8-826C-2C167F21D97E}"/>
              </a:ext>
            </a:extLst>
          </p:cNvPr>
          <p:cNvSpPr txBox="1"/>
          <p:nvPr/>
        </p:nvSpPr>
        <p:spPr>
          <a:xfrm>
            <a:off x="8400004" y="1950476"/>
            <a:ext cx="164660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9,706</a:t>
            </a:r>
            <a:r>
              <a:rPr lang="en-US" sz="1800" dirty="0"/>
              <a:t> enrolled</a:t>
            </a:r>
            <a:endParaRPr lang="en-AU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DC9D1C-B759-485B-A48C-F1079E6ED1C9}"/>
              </a:ext>
            </a:extLst>
          </p:cNvPr>
          <p:cNvSpPr txBox="1"/>
          <p:nvPr/>
        </p:nvSpPr>
        <p:spPr>
          <a:xfrm>
            <a:off x="8246119" y="2764001"/>
            <a:ext cx="195438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8,566</a:t>
            </a:r>
            <a:r>
              <a:rPr lang="en-US" sz="1800" dirty="0"/>
              <a:t> consented </a:t>
            </a:r>
            <a:br>
              <a:rPr lang="en-US" sz="1800" dirty="0"/>
            </a:br>
            <a:r>
              <a:rPr lang="en-US" sz="1800" dirty="0"/>
              <a:t>to surveys</a:t>
            </a:r>
            <a:endParaRPr lang="en-AU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43F70E-D631-4C4C-82B3-EACFAA71D43E}"/>
              </a:ext>
            </a:extLst>
          </p:cNvPr>
          <p:cNvSpPr txBox="1"/>
          <p:nvPr/>
        </p:nvSpPr>
        <p:spPr>
          <a:xfrm>
            <a:off x="7697962" y="3875952"/>
            <a:ext cx="305068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3,185</a:t>
            </a:r>
            <a:r>
              <a:rPr lang="en-US" sz="1800" dirty="0"/>
              <a:t> had at least one PrEP dispensing ≥18 months after enrolment</a:t>
            </a:r>
            <a:endParaRPr lang="en-AU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1E83C4-A436-44CB-B696-A601017F5365}"/>
              </a:ext>
            </a:extLst>
          </p:cNvPr>
          <p:cNvSpPr txBox="1"/>
          <p:nvPr/>
        </p:nvSpPr>
        <p:spPr>
          <a:xfrm>
            <a:off x="7472737" y="5232681"/>
            <a:ext cx="3501137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1,682</a:t>
            </a:r>
            <a:r>
              <a:rPr lang="en-US" sz="1800" dirty="0"/>
              <a:t> completed ≥1 survey </a:t>
            </a:r>
            <a:br>
              <a:rPr lang="en-US" sz="1800" dirty="0"/>
            </a:br>
            <a:r>
              <a:rPr lang="en-US" sz="1800" dirty="0"/>
              <a:t>≥18 months after enrolment </a:t>
            </a:r>
            <a:endParaRPr lang="en-AU" sz="18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B79797-BAC3-454C-AB53-3D2BD3F02470}"/>
              </a:ext>
            </a:extLst>
          </p:cNvPr>
          <p:cNvCxnSpPr>
            <a:stCxn id="22" idx="2"/>
            <a:endCxn id="23" idx="0"/>
          </p:cNvCxnSpPr>
          <p:nvPr/>
        </p:nvCxnSpPr>
        <p:spPr bwMode="auto">
          <a:xfrm>
            <a:off x="9223307" y="2319808"/>
            <a:ext cx="3" cy="4441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B32A360-290A-4894-8F12-CC2A5069CB7C}"/>
              </a:ext>
            </a:extLst>
          </p:cNvPr>
          <p:cNvCxnSpPr>
            <a:stCxn id="23" idx="2"/>
            <a:endCxn id="24" idx="0"/>
          </p:cNvCxnSpPr>
          <p:nvPr/>
        </p:nvCxnSpPr>
        <p:spPr bwMode="auto">
          <a:xfrm flipH="1">
            <a:off x="9223306" y="3410332"/>
            <a:ext cx="4" cy="4656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AA7070F-5C99-4820-BD46-5CF1B034014E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 bwMode="auto">
          <a:xfrm>
            <a:off x="9223306" y="4799282"/>
            <a:ext cx="0" cy="4333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63788F80-2BF5-4D71-8011-54A7EB9E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32" y="1979774"/>
            <a:ext cx="5297385" cy="383620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DB707F-D888-44DF-84C3-9C3A10194E03}"/>
              </a:ext>
            </a:extLst>
          </p:cNvPr>
          <p:cNvCxnSpPr>
            <a:cxnSpLocks/>
          </p:cNvCxnSpPr>
          <p:nvPr/>
        </p:nvCxnSpPr>
        <p:spPr bwMode="auto">
          <a:xfrm flipV="1">
            <a:off x="1590481" y="5564500"/>
            <a:ext cx="0" cy="313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E73E17-7123-4188-8C5A-7E1DBAFEEFAE}"/>
              </a:ext>
            </a:extLst>
          </p:cNvPr>
          <p:cNvCxnSpPr>
            <a:cxnSpLocks/>
          </p:cNvCxnSpPr>
          <p:nvPr/>
        </p:nvCxnSpPr>
        <p:spPr bwMode="auto">
          <a:xfrm flipV="1">
            <a:off x="3524861" y="5536908"/>
            <a:ext cx="0" cy="313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0486B5-B0AF-4615-8A43-4034A4922311}"/>
              </a:ext>
            </a:extLst>
          </p:cNvPr>
          <p:cNvCxnSpPr>
            <a:cxnSpLocks/>
          </p:cNvCxnSpPr>
          <p:nvPr/>
        </p:nvCxnSpPr>
        <p:spPr bwMode="auto">
          <a:xfrm flipV="1">
            <a:off x="5453106" y="5545147"/>
            <a:ext cx="0" cy="313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A7ED354-4A4C-461A-BF0C-ADBE8C9FC944}"/>
              </a:ext>
            </a:extLst>
          </p:cNvPr>
          <p:cNvSpPr txBox="1"/>
          <p:nvPr/>
        </p:nvSpPr>
        <p:spPr>
          <a:xfrm>
            <a:off x="1173101" y="5819995"/>
            <a:ext cx="86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/>
                </a:solidFill>
              </a:rPr>
              <a:t>March 2016</a:t>
            </a:r>
            <a:endParaRPr lang="en-AU" sz="1400" dirty="0">
              <a:solidFill>
                <a:schemeClr val="accent5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B595D7-278F-44ED-92D3-1C6135141A97}"/>
              </a:ext>
            </a:extLst>
          </p:cNvPr>
          <p:cNvSpPr txBox="1"/>
          <p:nvPr/>
        </p:nvSpPr>
        <p:spPr>
          <a:xfrm>
            <a:off x="3091317" y="5808529"/>
            <a:ext cx="86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/>
                </a:solidFill>
              </a:rPr>
              <a:t>March 2017</a:t>
            </a:r>
            <a:endParaRPr lang="en-AU" sz="1400" dirty="0">
              <a:solidFill>
                <a:schemeClr val="accent5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D64937-44FB-4042-BC29-F60A492D795D}"/>
              </a:ext>
            </a:extLst>
          </p:cNvPr>
          <p:cNvSpPr txBox="1"/>
          <p:nvPr/>
        </p:nvSpPr>
        <p:spPr>
          <a:xfrm>
            <a:off x="5025613" y="5819160"/>
            <a:ext cx="86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5"/>
                </a:solidFill>
              </a:rPr>
              <a:t>March 2018</a:t>
            </a:r>
            <a:endParaRPr lang="en-AU" sz="1400" dirty="0">
              <a:solidFill>
                <a:schemeClr val="accent5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98CB16-9C03-4BDA-8C9F-135EC5272FDF}"/>
              </a:ext>
            </a:extLst>
          </p:cNvPr>
          <p:cNvSpPr txBox="1"/>
          <p:nvPr/>
        </p:nvSpPr>
        <p:spPr>
          <a:xfrm>
            <a:off x="3034225" y="4042936"/>
            <a:ext cx="977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5,010 enrolled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44E9576-3EF3-48CD-8C9C-7CDF80EEF5D1}"/>
              </a:ext>
            </a:extLst>
          </p:cNvPr>
          <p:cNvCxnSpPr>
            <a:stCxn id="39" idx="0"/>
          </p:cNvCxnSpPr>
          <p:nvPr/>
        </p:nvCxnSpPr>
        <p:spPr bwMode="auto">
          <a:xfrm flipV="1">
            <a:off x="3522945" y="3793107"/>
            <a:ext cx="0" cy="249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F41D02A-B365-4993-AC48-46D9A18087DF}"/>
              </a:ext>
            </a:extLst>
          </p:cNvPr>
          <p:cNvSpPr txBox="1"/>
          <p:nvPr/>
        </p:nvSpPr>
        <p:spPr>
          <a:xfrm>
            <a:off x="4964386" y="2848955"/>
            <a:ext cx="977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9,243 enrolled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CFAB063-B4C0-4CD0-B45C-F4D2425D2F11}"/>
              </a:ext>
            </a:extLst>
          </p:cNvPr>
          <p:cNvCxnSpPr>
            <a:stCxn id="41" idx="0"/>
          </p:cNvCxnSpPr>
          <p:nvPr/>
        </p:nvCxnSpPr>
        <p:spPr bwMode="auto">
          <a:xfrm flipH="1" flipV="1">
            <a:off x="5453101" y="2599121"/>
            <a:ext cx="5" cy="2498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709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Demographics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(and comparison with excluded participants)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C79046-6D3B-4A69-A9AB-E095F2937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89512"/>
              </p:ext>
            </p:extLst>
          </p:nvPr>
        </p:nvGraphicFramePr>
        <p:xfrm>
          <a:off x="2041145" y="1916766"/>
          <a:ext cx="5074035" cy="431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83335">
                  <a:extLst>
                    <a:ext uri="{9D8B030D-6E8A-4147-A177-3AD203B41FA5}">
                      <a16:colId xmlns:a16="http://schemas.microsoft.com/office/drawing/2014/main" val="844971135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339299779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Included 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255141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Median age (IQR)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39 (32-47)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936434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Australian-born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61.8%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854678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Lives in ‘gay suburb’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38.1%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465233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University education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62.0%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312551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Indigenous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1.7%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74744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u="none" dirty="0">
                          <a:effectLst/>
                        </a:rPr>
                        <a:t>Baseline risk criteria:</a:t>
                      </a:r>
                      <a:endParaRPr lang="en-AU" sz="1800" b="1" i="1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19389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CLAI with casual partners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90.7%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884058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Diagnosed STI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16.1%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410974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Methamphetamine use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23.8%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704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65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Demographics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(and comparison with excluded participants)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C79046-6D3B-4A69-A9AB-E095F2937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91433"/>
              </p:ext>
            </p:extLst>
          </p:nvPr>
        </p:nvGraphicFramePr>
        <p:xfrm>
          <a:off x="2041140" y="1916766"/>
          <a:ext cx="8085584" cy="431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83335">
                  <a:extLst>
                    <a:ext uri="{9D8B030D-6E8A-4147-A177-3AD203B41FA5}">
                      <a16:colId xmlns:a16="http://schemas.microsoft.com/office/drawing/2014/main" val="844971135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339299779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335172615"/>
                    </a:ext>
                  </a:extLst>
                </a:gridCol>
                <a:gridCol w="1201799">
                  <a:extLst>
                    <a:ext uri="{9D8B030D-6E8A-4147-A177-3AD203B41FA5}">
                      <a16:colId xmlns:a16="http://schemas.microsoft.com/office/drawing/2014/main" val="343733817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Included 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Excluded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p-value</a:t>
                      </a:r>
                      <a:endParaRPr lang="en-A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255141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Median age (IQR)</a:t>
                      </a:r>
                      <a:endParaRPr lang="en-AU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39 (32-47)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34 (28-43)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&lt;0.001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936434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Australian-born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61.8%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61.0%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0.537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854678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Lives in ‘gay suburb’</a:t>
                      </a:r>
                      <a:endParaRPr lang="en-AU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38.1%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30.3%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&lt;0.001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465233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University education</a:t>
                      </a:r>
                      <a:endParaRPr lang="en-AU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62.0%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58.4%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0.009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312551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Indigenous</a:t>
                      </a:r>
                      <a:endParaRPr lang="en-AU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1.7%</a:t>
                      </a:r>
                      <a:endParaRPr lang="en-AU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2.6%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0.033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74744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u="none" dirty="0">
                          <a:effectLst/>
                        </a:rPr>
                        <a:t>Baseline risk criteria:</a:t>
                      </a:r>
                      <a:endParaRPr lang="en-AU" sz="1800" b="1" i="1" u="none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19389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CLAI with casual partners</a:t>
                      </a:r>
                      <a:endParaRPr lang="en-AU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90.7%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92.7%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0.007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884058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Diagnosed STI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16.1%</a:t>
                      </a:r>
                      <a:endParaRPr lang="en-AU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16.9%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0.472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410974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Methamphetamine use</a:t>
                      </a:r>
                      <a:endParaRPr lang="en-AU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23.8%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17.7%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&lt;0.001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7043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702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Stopping PrEP</a:t>
            </a:r>
          </a:p>
          <a:p>
            <a:pPr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From the quarterly behavioural surveys, </a:t>
            </a:r>
            <a:r>
              <a:rPr lang="en-US" sz="2000" b="0" dirty="0">
                <a:solidFill>
                  <a:srgbClr val="C00000"/>
                </a:solidFill>
              </a:rPr>
              <a:t>220</a:t>
            </a:r>
            <a:r>
              <a:rPr lang="en-US" sz="2000" b="0" dirty="0"/>
              <a:t> individuals (out of 1,682; </a:t>
            </a:r>
            <a:r>
              <a:rPr lang="en-US" sz="2000" b="0" dirty="0">
                <a:solidFill>
                  <a:srgbClr val="C00000"/>
                </a:solidFill>
              </a:rPr>
              <a:t>13.1%</a:t>
            </a:r>
            <a:r>
              <a:rPr lang="en-US" sz="2000" b="0" dirty="0"/>
              <a:t>) reported any three-month period where they did not take any PrEP pills.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These 220 individuals reported a total of </a:t>
            </a:r>
            <a:r>
              <a:rPr lang="en-US" sz="2000" b="0" dirty="0">
                <a:solidFill>
                  <a:srgbClr val="C00000"/>
                </a:solidFill>
              </a:rPr>
              <a:t>327</a:t>
            </a:r>
            <a:r>
              <a:rPr lang="en-US" sz="2000" b="0" dirty="0">
                <a:solidFill>
                  <a:srgbClr val="000000"/>
                </a:solidFill>
              </a:rPr>
              <a:t> periods of stopping PrEP (out of 7,244 periods; </a:t>
            </a:r>
            <a:r>
              <a:rPr lang="en-US" sz="2000" b="0" dirty="0">
                <a:solidFill>
                  <a:srgbClr val="C00000"/>
                </a:solidFill>
              </a:rPr>
              <a:t>4.2%</a:t>
            </a:r>
            <a:r>
              <a:rPr lang="en-US" sz="2000" b="0" dirty="0">
                <a:solidFill>
                  <a:srgbClr val="000000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Of the 220 individuals who reported any three-month stop in PrEP: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C00000"/>
                </a:solidFill>
              </a:rPr>
              <a:t>79</a:t>
            </a:r>
            <a:r>
              <a:rPr lang="en-US" sz="1800" dirty="0">
                <a:solidFill>
                  <a:srgbClr val="000000"/>
                </a:solidFill>
              </a:rPr>
              <a:t> started again one or more times (</a:t>
            </a:r>
            <a:r>
              <a:rPr lang="en-US" sz="1800" dirty="0">
                <a:solidFill>
                  <a:srgbClr val="C00000"/>
                </a:solidFill>
              </a:rPr>
              <a:t>35.9%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141 did not start again (64.1%), or we did not have that information (i.e. their reported stop was their last survey in the dataset).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4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Non-significant predictors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(bivariate GEE)</a:t>
            </a:r>
          </a:p>
          <a:p>
            <a:pPr>
              <a:defRPr/>
            </a:pPr>
            <a:endParaRPr lang="en-US" sz="12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Stopping PrEP for at least 3 months was not associated with: </a:t>
            </a:r>
            <a:br>
              <a:rPr lang="en-US" sz="2000" b="0" dirty="0"/>
            </a:br>
            <a:r>
              <a:rPr lang="en-US" sz="2000" b="0" dirty="0"/>
              <a:t>gender identity, sexual identity, education, or recent sex work.</a:t>
            </a:r>
            <a:endParaRPr lang="en-US" sz="2000" b="0" dirty="0">
              <a:solidFill>
                <a:srgbClr val="000000"/>
              </a:solidFill>
            </a:endParaRP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CDABD2-9FF6-496E-85F7-CDC26EDF7A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630895"/>
              </p:ext>
            </p:extLst>
          </p:nvPr>
        </p:nvGraphicFramePr>
        <p:xfrm>
          <a:off x="2041145" y="2859127"/>
          <a:ext cx="8085583" cy="375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43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Significant predictors of stopping PrEP for at least 3 months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(bivariate GEE)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Younger age</a:t>
            </a:r>
            <a:r>
              <a:rPr lang="en-US" sz="2000" b="0" dirty="0"/>
              <a:t>: 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2000" b="0" dirty="0"/>
              <a:t>Median age of those who stopped was </a:t>
            </a:r>
            <a:r>
              <a:rPr lang="en-US" sz="2000" dirty="0">
                <a:solidFill>
                  <a:srgbClr val="C00000"/>
                </a:solidFill>
              </a:rPr>
              <a:t>36</a:t>
            </a:r>
            <a:r>
              <a:rPr lang="en-US" sz="2000" b="0" dirty="0"/>
              <a:t> compared to </a:t>
            </a:r>
            <a:r>
              <a:rPr lang="en-US" sz="2000" dirty="0">
                <a:solidFill>
                  <a:srgbClr val="C00000"/>
                </a:solidFill>
              </a:rPr>
              <a:t>39</a:t>
            </a:r>
            <a:r>
              <a:rPr lang="en-US" sz="2000" b="0" dirty="0"/>
              <a:t> who did not report any stop (OR=0.79, 95% CI=0.67-0.093, p=0.005).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73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Significant predictors of stopping PrEP for at least 3 months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(bivariate GEE)</a:t>
            </a:r>
          </a:p>
          <a:p>
            <a:pPr>
              <a:defRPr/>
            </a:pPr>
            <a:endParaRPr lang="en-US" sz="11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Country of birth</a:t>
            </a:r>
            <a:r>
              <a:rPr lang="en-US" sz="2000" b="0" dirty="0">
                <a:solidFill>
                  <a:srgbClr val="000000"/>
                </a:solidFill>
              </a:rPr>
              <a:t>: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E8ABEB3-79A8-44F2-991D-F4E57BA4BE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817439"/>
              </p:ext>
            </p:extLst>
          </p:nvPr>
        </p:nvGraphicFramePr>
        <p:xfrm>
          <a:off x="2064447" y="2762254"/>
          <a:ext cx="8063106" cy="360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D5F2BA-CABF-4556-A7C1-CE2B1D10923E}"/>
              </a:ext>
            </a:extLst>
          </p:cNvPr>
          <p:cNvSpPr/>
          <p:nvPr/>
        </p:nvSpPr>
        <p:spPr bwMode="auto">
          <a:xfrm>
            <a:off x="6896100" y="4619625"/>
            <a:ext cx="1714500" cy="131445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AU">
              <a:solidFill>
                <a:schemeClr val="tx1"/>
              </a:solidFill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A78E9-93BD-45C4-9764-6786014DCB59}"/>
              </a:ext>
            </a:extLst>
          </p:cNvPr>
          <p:cNvSpPr txBox="1"/>
          <p:nvPr/>
        </p:nvSpPr>
        <p:spPr>
          <a:xfrm>
            <a:off x="6800573" y="3707309"/>
            <a:ext cx="200078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OR=0.53, </a:t>
            </a:r>
            <a:br>
              <a:rPr lang="en-US" sz="1600" dirty="0"/>
            </a:br>
            <a:r>
              <a:rPr lang="en-US" sz="1600" dirty="0"/>
              <a:t>95% CI=0.32-0.86, p=0.010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2009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defRPr/>
            </a:pPr>
            <a:endParaRPr lang="en-US" sz="1200" dirty="0">
              <a:solidFill>
                <a:srgbClr val="BE9D5A"/>
              </a:solidFill>
            </a:endParaRPr>
          </a:p>
          <a:p>
            <a:pPr lvl="0"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Gilead Sciences donated 2,000 person-years of study drug (TDF/FTC) for EPIC-NSW.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Honoraria for educational presentations </a:t>
            </a:r>
            <a:r>
              <a:rPr lang="en-US" sz="2000" b="0" i="1" dirty="0">
                <a:solidFill>
                  <a:srgbClr val="000000"/>
                </a:solidFill>
              </a:rPr>
              <a:t>(unrelated to the present work)</a:t>
            </a:r>
            <a:r>
              <a:rPr lang="en-US" sz="2000" b="0" dirty="0">
                <a:solidFill>
                  <a:srgbClr val="000000"/>
                </a:solidFill>
              </a:rPr>
              <a:t>: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Gilead Sciences (2019)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Pharmaceutical Society of Australia (2018-2019)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Research grants </a:t>
            </a:r>
            <a:r>
              <a:rPr lang="en-US" sz="2000" b="0" i="1" dirty="0">
                <a:solidFill>
                  <a:srgbClr val="000000"/>
                </a:solidFill>
              </a:rPr>
              <a:t>(unrelated to the present work)</a:t>
            </a:r>
            <a:r>
              <a:rPr lang="en-US" sz="2000" b="0" dirty="0">
                <a:solidFill>
                  <a:srgbClr val="000000"/>
                </a:solidFill>
              </a:rPr>
              <a:t>: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Gilead Sciences (2016)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solidFill>
                  <a:srgbClr val="000000"/>
                </a:solidFill>
              </a:rPr>
              <a:t>ViiV</a:t>
            </a:r>
            <a:r>
              <a:rPr lang="en-US" sz="1800" dirty="0">
                <a:solidFill>
                  <a:srgbClr val="000000"/>
                </a:solidFill>
              </a:rPr>
              <a:t> Healthcare (2016)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800" b="0" dirty="0">
              <a:solidFill>
                <a:srgbClr val="000000"/>
              </a:solidFill>
            </a:endParaRP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62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91820" y="1255677"/>
            <a:ext cx="10780779" cy="5269666"/>
          </a:xfrm>
        </p:spPr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Significant predictors of stopping PrEP for at least 3 months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(bivariate GEE)</a:t>
            </a:r>
          </a:p>
          <a:p>
            <a:pPr>
              <a:defRPr/>
            </a:pPr>
            <a:endParaRPr lang="en-US" sz="11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Less likely: </a:t>
            </a:r>
            <a:r>
              <a:rPr lang="en-US" sz="2000" dirty="0">
                <a:solidFill>
                  <a:srgbClr val="000000"/>
                </a:solidFill>
              </a:rPr>
              <a:t>More than 20 partners in the last 3 months </a:t>
            </a:r>
            <a:r>
              <a:rPr lang="en-US" sz="2000" b="0" dirty="0">
                <a:solidFill>
                  <a:srgbClr val="000000"/>
                </a:solidFill>
              </a:rPr>
              <a:t>and</a:t>
            </a:r>
            <a:r>
              <a:rPr lang="en-US" sz="2000" dirty="0">
                <a:solidFill>
                  <a:srgbClr val="000000"/>
                </a:solidFill>
              </a:rPr>
              <a:t> Group sex in the last 3 months</a:t>
            </a:r>
            <a:r>
              <a:rPr lang="en-US" sz="2000" b="0" dirty="0">
                <a:solidFill>
                  <a:srgbClr val="000000"/>
                </a:solidFill>
              </a:rPr>
              <a:t>: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D89FB3-C0CF-4846-BEF6-892854AE73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755830"/>
              </p:ext>
            </p:extLst>
          </p:nvPr>
        </p:nvGraphicFramePr>
        <p:xfrm>
          <a:off x="2041145" y="2813220"/>
          <a:ext cx="8085583" cy="371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3A729B-F1CE-4A74-87DC-61DB12E918AB}"/>
              </a:ext>
            </a:extLst>
          </p:cNvPr>
          <p:cNvSpPr txBox="1"/>
          <p:nvPr/>
        </p:nvSpPr>
        <p:spPr>
          <a:xfrm>
            <a:off x="3324226" y="3867863"/>
            <a:ext cx="22288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OR=0.44, </a:t>
            </a:r>
            <a:br>
              <a:rPr lang="en-US" sz="1600" dirty="0"/>
            </a:br>
            <a:r>
              <a:rPr lang="en-US" sz="1600" dirty="0"/>
              <a:t>95% CI=0.28-0.69, p&lt;0.001</a:t>
            </a:r>
            <a:endParaRPr lang="en-A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F3841-B7CE-4BE8-811A-3BE663E6E588}"/>
              </a:ext>
            </a:extLst>
          </p:cNvPr>
          <p:cNvSpPr txBox="1"/>
          <p:nvPr/>
        </p:nvSpPr>
        <p:spPr>
          <a:xfrm>
            <a:off x="8089259" y="3084934"/>
            <a:ext cx="22288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OR=0.34, </a:t>
            </a:r>
            <a:br>
              <a:rPr lang="en-US" sz="1600" dirty="0"/>
            </a:br>
            <a:r>
              <a:rPr lang="en-US" sz="1600" dirty="0"/>
              <a:t>95% CI=0.27-0.46, p&lt;0.001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419925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5E14610-B811-42D0-A741-58455B96EE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85618"/>
              </p:ext>
            </p:extLst>
          </p:nvPr>
        </p:nvGraphicFramePr>
        <p:xfrm>
          <a:off x="2052427" y="3088420"/>
          <a:ext cx="8074296" cy="352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91820" y="1255677"/>
            <a:ext cx="10780779" cy="5269666"/>
          </a:xfrm>
        </p:spPr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Significant predictors of stopping PrEP for at least 3 months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(bivariate GEE)</a:t>
            </a:r>
          </a:p>
          <a:p>
            <a:pPr>
              <a:defRPr/>
            </a:pPr>
            <a:endParaRPr lang="en-US" sz="11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Less likely: </a:t>
            </a:r>
            <a:r>
              <a:rPr lang="en-US" sz="2000" dirty="0">
                <a:solidFill>
                  <a:srgbClr val="000000"/>
                </a:solidFill>
              </a:rPr>
              <a:t>Drug use for the purposes of sex in the last 3 months </a:t>
            </a:r>
            <a:r>
              <a:rPr lang="en-US" sz="2000" b="0" dirty="0">
                <a:solidFill>
                  <a:srgbClr val="000000"/>
                </a:solidFill>
              </a:rPr>
              <a:t>and</a:t>
            </a:r>
            <a:r>
              <a:rPr lang="en-US" sz="2000" dirty="0">
                <a:solidFill>
                  <a:srgbClr val="000000"/>
                </a:solidFill>
              </a:rPr>
              <a:t> Methamphetamine use in the last 3 months</a:t>
            </a:r>
            <a:r>
              <a:rPr lang="en-US" sz="2000" b="0" dirty="0">
                <a:solidFill>
                  <a:srgbClr val="000000"/>
                </a:solidFill>
              </a:rPr>
              <a:t>: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A729B-F1CE-4A74-87DC-61DB12E918AB}"/>
              </a:ext>
            </a:extLst>
          </p:cNvPr>
          <p:cNvSpPr txBox="1"/>
          <p:nvPr/>
        </p:nvSpPr>
        <p:spPr>
          <a:xfrm>
            <a:off x="4453492" y="3013506"/>
            <a:ext cx="22288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OR=0.56, </a:t>
            </a:r>
            <a:br>
              <a:rPr lang="en-US" sz="1600" dirty="0"/>
            </a:br>
            <a:r>
              <a:rPr lang="en-US" sz="1600" dirty="0"/>
              <a:t>95% CI=0.42-0.75, p&lt;0.001</a:t>
            </a:r>
            <a:endParaRPr lang="en-A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F3841-B7CE-4BE8-811A-3BE663E6E588}"/>
              </a:ext>
            </a:extLst>
          </p:cNvPr>
          <p:cNvSpPr txBox="1"/>
          <p:nvPr/>
        </p:nvSpPr>
        <p:spPr>
          <a:xfrm>
            <a:off x="8215164" y="3804471"/>
            <a:ext cx="22288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OR=0.48, </a:t>
            </a:r>
            <a:br>
              <a:rPr lang="en-US" sz="1600" dirty="0"/>
            </a:br>
            <a:r>
              <a:rPr lang="en-US" sz="1600" dirty="0"/>
              <a:t>95% CI=0.33-0.71, p&lt;0.001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023101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6EE9665-C682-4104-80BA-946542B79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825252"/>
              </p:ext>
            </p:extLst>
          </p:nvPr>
        </p:nvGraphicFramePr>
        <p:xfrm>
          <a:off x="2064451" y="3013505"/>
          <a:ext cx="5860353" cy="351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92748" y="1255677"/>
            <a:ext cx="10779851" cy="5269666"/>
          </a:xfrm>
        </p:spPr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Significant predictors of stopping PrEP for at least 3 months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(bivariate GEE)</a:t>
            </a:r>
          </a:p>
          <a:p>
            <a:pPr>
              <a:defRPr/>
            </a:pPr>
            <a:endParaRPr lang="en-US" sz="11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Less likely: </a:t>
            </a:r>
            <a:r>
              <a:rPr lang="en-US" sz="2000" dirty="0">
                <a:solidFill>
                  <a:srgbClr val="000000"/>
                </a:solidFill>
              </a:rPr>
              <a:t>Any condomless anal intercourse (CLAI) in the last week</a:t>
            </a:r>
            <a:r>
              <a:rPr lang="en-US" sz="2000" b="0" dirty="0">
                <a:solidFill>
                  <a:srgbClr val="000000"/>
                </a:solidFill>
              </a:rPr>
              <a:t>: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A729B-F1CE-4A74-87DC-61DB12E918AB}"/>
              </a:ext>
            </a:extLst>
          </p:cNvPr>
          <p:cNvSpPr txBox="1"/>
          <p:nvPr/>
        </p:nvSpPr>
        <p:spPr>
          <a:xfrm>
            <a:off x="4994627" y="2925042"/>
            <a:ext cx="22288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OR=0.58, </a:t>
            </a:r>
            <a:br>
              <a:rPr lang="en-US" sz="1600" dirty="0"/>
            </a:br>
            <a:r>
              <a:rPr lang="en-US" sz="1600" dirty="0"/>
              <a:t>95% CI=0.47-0.73, p&lt;0.001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886691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3982893-752D-4091-B516-75D35ED5F9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220893"/>
              </p:ext>
            </p:extLst>
          </p:nvPr>
        </p:nvGraphicFramePr>
        <p:xfrm>
          <a:off x="2041141" y="3013503"/>
          <a:ext cx="5999704" cy="3511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91821" y="1255682"/>
            <a:ext cx="10779586" cy="1757823"/>
          </a:xfrm>
        </p:spPr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Significant predictors of stopping PrEP for at least 3 months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(bivariate GEE)</a:t>
            </a:r>
          </a:p>
          <a:p>
            <a:pPr>
              <a:defRPr/>
            </a:pPr>
            <a:endParaRPr lang="en-US" sz="11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Less likely: </a:t>
            </a:r>
            <a:r>
              <a:rPr lang="en-US" sz="2000" dirty="0">
                <a:solidFill>
                  <a:srgbClr val="000000"/>
                </a:solidFill>
              </a:rPr>
              <a:t>Preference for taking PrEP daily </a:t>
            </a:r>
            <a:r>
              <a:rPr lang="en-US" sz="2000" b="0" dirty="0">
                <a:solidFill>
                  <a:srgbClr val="000000"/>
                </a:solidFill>
              </a:rPr>
              <a:t>(rather than on-demand or other dosing regimens):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A729B-F1CE-4A74-87DC-61DB12E918AB}"/>
              </a:ext>
            </a:extLst>
          </p:cNvPr>
          <p:cNvSpPr txBox="1"/>
          <p:nvPr/>
        </p:nvSpPr>
        <p:spPr>
          <a:xfrm>
            <a:off x="4791580" y="3013505"/>
            <a:ext cx="222885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OR=0.36, </a:t>
            </a:r>
            <a:br>
              <a:rPr lang="en-US" sz="1600" dirty="0"/>
            </a:br>
            <a:r>
              <a:rPr lang="en-US" sz="1600" dirty="0"/>
              <a:t>95% CI=0.28-0.47, p&lt;0.001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897216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Significant predictors of stopping PrEP for at least 3 months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(multivariate GEE)</a:t>
            </a:r>
          </a:p>
          <a:p>
            <a:pPr indent="0">
              <a:buNone/>
              <a:defRPr/>
            </a:pPr>
            <a:endParaRPr lang="en-US" sz="2000" b="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F2937B-FEEE-41B2-8A56-7D201B1CD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526968"/>
              </p:ext>
            </p:extLst>
          </p:nvPr>
        </p:nvGraphicFramePr>
        <p:xfrm>
          <a:off x="720597" y="2192546"/>
          <a:ext cx="10780778" cy="40678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96071">
                  <a:extLst>
                    <a:ext uri="{9D8B030D-6E8A-4147-A177-3AD203B41FA5}">
                      <a16:colId xmlns:a16="http://schemas.microsoft.com/office/drawing/2014/main" val="329581306"/>
                    </a:ext>
                  </a:extLst>
                </a:gridCol>
                <a:gridCol w="3601165">
                  <a:extLst>
                    <a:ext uri="{9D8B030D-6E8A-4147-A177-3AD203B41FA5}">
                      <a16:colId xmlns:a16="http://schemas.microsoft.com/office/drawing/2014/main" val="1933573564"/>
                    </a:ext>
                  </a:extLst>
                </a:gridCol>
                <a:gridCol w="1783542">
                  <a:extLst>
                    <a:ext uri="{9D8B030D-6E8A-4147-A177-3AD203B41FA5}">
                      <a16:colId xmlns:a16="http://schemas.microsoft.com/office/drawing/2014/main" val="1575190138"/>
                    </a:ext>
                  </a:extLst>
                </a:gridCol>
              </a:tblGrid>
              <a:tr h="459520">
                <a:tc>
                  <a:txBody>
                    <a:bodyPr/>
                    <a:lstStyle/>
                    <a:p>
                      <a:pPr algn="l"/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Adjusted OR (95% CI)</a:t>
                      </a:r>
                      <a:endParaRPr lang="en-A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p-value</a:t>
                      </a:r>
                      <a:endParaRPr lang="en-A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6712550"/>
                  </a:ext>
                </a:extLst>
              </a:tr>
              <a:tr h="459520">
                <a:tc>
                  <a:txBody>
                    <a:bodyPr/>
                    <a:lstStyle/>
                    <a:p>
                      <a:pPr marL="88900" indent="0" algn="l"/>
                      <a:r>
                        <a:rPr lang="en-US" sz="2000" kern="1200" dirty="0">
                          <a:solidFill>
                            <a:srgbClr val="C00000"/>
                          </a:solidFill>
                        </a:rPr>
                        <a:t>Age</a:t>
                      </a:r>
                      <a:endParaRPr lang="en-AU" sz="20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/>
                        <a:t>0.79 (0.67-0.93)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kern="1200" dirty="0"/>
                        <a:t>0.005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40085490"/>
                  </a:ext>
                </a:extLst>
              </a:tr>
              <a:tr h="459520">
                <a:tc>
                  <a:txBody>
                    <a:bodyPr/>
                    <a:lstStyle/>
                    <a:p>
                      <a:pPr marL="88900" indent="0" algn="l"/>
                      <a:r>
                        <a:rPr lang="en-US" sz="2000" kern="1200" dirty="0">
                          <a:solidFill>
                            <a:srgbClr val="C00000"/>
                          </a:solidFill>
                        </a:rPr>
                        <a:t>Living in ‘gay suburb’</a:t>
                      </a:r>
                      <a:endParaRPr lang="en-AU" sz="20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/>
                        <a:t>0.64 (0.47-0.88)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kern="1200" dirty="0"/>
                        <a:t>0.005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4452315"/>
                  </a:ext>
                </a:extLst>
              </a:tr>
              <a:tr h="459520">
                <a:tc>
                  <a:txBody>
                    <a:bodyPr/>
                    <a:lstStyle/>
                    <a:p>
                      <a:pPr marL="88900" indent="0" algn="l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Country of birth (other countries)</a:t>
                      </a:r>
                      <a:endParaRPr lang="en-AU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/>
                        <a:t>0.60 (0.36-0.99)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kern="1200" dirty="0"/>
                        <a:t>0.045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1495980"/>
                  </a:ext>
                </a:extLst>
              </a:tr>
              <a:tr h="352618">
                <a:tc>
                  <a:txBody>
                    <a:bodyPr/>
                    <a:lstStyle/>
                    <a:p>
                      <a:pPr marL="179388" indent="0" algn="l" fontAlgn="b"/>
                      <a:r>
                        <a:rPr lang="en-US" sz="2000" kern="1200" dirty="0">
                          <a:solidFill>
                            <a:srgbClr val="C00000"/>
                          </a:solidFill>
                        </a:rPr>
                        <a:t>CLAI in the last week</a:t>
                      </a:r>
                      <a:endParaRPr lang="en-US" sz="20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/>
                        <a:t>0.72 (0.57-0.92)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kern="1200" dirty="0"/>
                        <a:t>0.007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87053034"/>
                  </a:ext>
                </a:extLst>
              </a:tr>
              <a:tr h="515577">
                <a:tc>
                  <a:txBody>
                    <a:bodyPr/>
                    <a:lstStyle/>
                    <a:p>
                      <a:pPr marL="179388" indent="0" algn="l" fontAlgn="b"/>
                      <a:r>
                        <a:rPr lang="en-US" sz="2000" kern="1200" dirty="0"/>
                        <a:t>&gt;20 partners in last 3 months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/>
                        <a:t>0.73 (0.44-0.92)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kern="1200" dirty="0"/>
                        <a:t>0.228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75940559"/>
                  </a:ext>
                </a:extLst>
              </a:tr>
              <a:tr h="352618">
                <a:tc>
                  <a:txBody>
                    <a:bodyPr/>
                    <a:lstStyle/>
                    <a:p>
                      <a:pPr marL="179388" indent="0" algn="l" fontAlgn="b"/>
                      <a:r>
                        <a:rPr lang="en-US" sz="2000" kern="1200" dirty="0">
                          <a:solidFill>
                            <a:srgbClr val="C00000"/>
                          </a:solidFill>
                        </a:rPr>
                        <a:t>Group sex in last 3 months</a:t>
                      </a:r>
                      <a:endParaRPr lang="en-US" sz="20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/>
                        <a:t>0.42 (0.32-0.55)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kern="1200" dirty="0"/>
                        <a:t>&lt;0.001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22456712"/>
                  </a:ext>
                </a:extLst>
              </a:tr>
              <a:tr h="493378">
                <a:tc>
                  <a:txBody>
                    <a:bodyPr/>
                    <a:lstStyle/>
                    <a:p>
                      <a:pPr marL="179388" indent="0" algn="l" fontAlgn="b"/>
                      <a:r>
                        <a:rPr lang="en-US" sz="2000" kern="1200" dirty="0">
                          <a:solidFill>
                            <a:srgbClr val="C00000"/>
                          </a:solidFill>
                        </a:rPr>
                        <a:t>Methamphetamine use in last 3 months</a:t>
                      </a:r>
                      <a:endParaRPr lang="en-US" sz="20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/>
                        <a:t>0.66 (0.44-0.98)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kern="1200" dirty="0"/>
                        <a:t>0.036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99581959"/>
                  </a:ext>
                </a:extLst>
              </a:tr>
              <a:tr h="515577">
                <a:tc>
                  <a:txBody>
                    <a:bodyPr/>
                    <a:lstStyle/>
                    <a:p>
                      <a:pPr marL="179388" indent="0" algn="l" fontAlgn="b"/>
                      <a:r>
                        <a:rPr lang="en-US" sz="2000" kern="1200" dirty="0">
                          <a:solidFill>
                            <a:srgbClr val="C00000"/>
                          </a:solidFill>
                        </a:rPr>
                        <a:t>Preference for daily dosing</a:t>
                      </a:r>
                      <a:endParaRPr lang="en-US" sz="20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/>
                        <a:t>0.38 (0.29-0.49)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kern="1200" dirty="0"/>
                        <a:t>&lt;0.001</a:t>
                      </a:r>
                      <a:endParaRPr lang="en-A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6200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5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In periods when PrEP was stopped…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0109FDC-756F-4B54-824A-3199EDEE18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838769"/>
              </p:ext>
            </p:extLst>
          </p:nvPr>
        </p:nvGraphicFramePr>
        <p:xfrm>
          <a:off x="2041145" y="1739348"/>
          <a:ext cx="8085583" cy="478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9465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9521" y="1255677"/>
            <a:ext cx="10781883" cy="5269666"/>
          </a:xfrm>
        </p:spPr>
        <p:txBody>
          <a:bodyPr/>
          <a:lstStyle/>
          <a:p>
            <a:pPr>
              <a:defRPr/>
            </a:pPr>
            <a:endParaRPr lang="en-US" sz="1200" b="0" dirty="0">
              <a:solidFill>
                <a:srgbClr val="000000"/>
              </a:solidFill>
            </a:endParaRPr>
          </a:p>
          <a:p>
            <a:pPr marL="342900" indent="-342900"/>
            <a:r>
              <a:rPr lang="en-US" sz="2000" b="0" dirty="0"/>
              <a:t>The surveys in EPIC-NSW were optional and very short (~5 minutes).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Missed surveys; n</a:t>
            </a:r>
            <a:r>
              <a:rPr lang="en-US" sz="1800" b="0" dirty="0"/>
              <a:t>ot possible to do a longitudinal analysis (e.g. Cox regression).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When people stopped PrEP, we did not have questions on why they stopped or if they intended to re-start.</a:t>
            </a:r>
            <a:endParaRPr lang="en-AU" sz="18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AU" sz="11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We have not yet linked the survey data to the medication dispensing logs or information on PrEP prescriptions in their clinical records.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We do not know if the participant kept taking PrEP during any missed survey periods.</a:t>
            </a:r>
            <a:endParaRPr lang="en-AU" sz="1800" b="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If all survey periods were missed after a stop (or if they stopped at their last survey), we do not know if it was permanent or if they re-started again.</a:t>
            </a:r>
            <a:endParaRPr lang="en-US" sz="1200" b="0" dirty="0"/>
          </a:p>
          <a:p>
            <a:pPr marL="342900" indent="-342900"/>
            <a:endParaRPr lang="en-US" sz="1200" b="0" dirty="0"/>
          </a:p>
          <a:p>
            <a:pPr marL="342900" indent="-342900"/>
            <a:r>
              <a:rPr lang="en-US" sz="2000" b="0" dirty="0"/>
              <a:t>Short follow-up period, which reduced the available sample size for this analysis; most participants were on-study for a relatively short time. </a:t>
            </a:r>
            <a:endParaRPr lang="en-AU" sz="2000" b="0" dirty="0"/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Summary</a:t>
            </a:r>
          </a:p>
          <a:p>
            <a:pPr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Over 85% of EPIC-NSW participants in this subsample did not report any stops in taking PrEP.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Participants who stopped PrEP for ≥3 months generally had lower levels of behavioural risk than participants who did not stop PrEP.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However, risk behaviours were not uncommon during periods in which participants stopped PrEP.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Nearly half of these periods involved CLAI in the last </a:t>
            </a:r>
            <a:r>
              <a:rPr lang="en-US" sz="1800" i="1" dirty="0">
                <a:solidFill>
                  <a:srgbClr val="000000"/>
                </a:solidFill>
              </a:rPr>
              <a:t>week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Most seroconversions in the EPIC-NSW trial were in men who had stopped PrEP completely prior to seroconversion. 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20592" y="1105786"/>
            <a:ext cx="10780779" cy="5419557"/>
          </a:xfrm>
        </p:spPr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Implications</a:t>
            </a:r>
          </a:p>
          <a:p>
            <a:pPr indent="0" defTabSz="914400">
              <a:buNone/>
            </a:pPr>
            <a:endParaRPr lang="en-US" sz="12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A better understanding of individuals who stop PrEP is needed, especially among those who continue to engage in high-risk behaviours.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200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Educational efforts are needed to assist people make more accurate assessments of their own HIV risk.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To encourage individuals with ongoing risk to not stop PrEP; individuals to re-start PrEP when risk resumes; and those who are eligible for PrEP to initiate it.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More work is needed to facilitate the easy stopping and re-starting of PrEP.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Clear guidelines communicated to community and clinicians.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Research on effective interventions may be needed.</a:t>
            </a:r>
          </a:p>
          <a:p>
            <a:pPr lvl="1" indent="0">
              <a:buNone/>
              <a:defRPr/>
            </a:pPr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Preference matters: People who preferred non-daily PrEP were more likely to stop PrEP.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Clear guidelines and community education about event-based PrEP are needed in Australia, where about 20% of GBM state they would prefer event-based PrEP. 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Future work</a:t>
            </a:r>
          </a:p>
          <a:p>
            <a:pPr>
              <a:defRPr/>
            </a:pPr>
            <a:endParaRPr lang="en-US" sz="16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Examination of survey data in relation to each individual’s medication possession ratio (MPR) taken from drug dispensing logs and clinical records.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6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Analysis of a longer follow-up period (and increased sample size).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6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Exploration of those who stopped PrEP temporarily versus those who stopped PrEP permanently.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6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Qualitative work with men who stop and re-start PrEP.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16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Examination of more detailed behavioural, adherence and clinical data in those participating in the </a:t>
            </a:r>
            <a:r>
              <a:rPr lang="en-US" sz="2000" i="1" dirty="0">
                <a:solidFill>
                  <a:srgbClr val="000000"/>
                </a:solidFill>
              </a:rPr>
              <a:t>PrEP In NSW Transition Study </a:t>
            </a:r>
            <a:r>
              <a:rPr lang="en-US" sz="2000" b="0" dirty="0">
                <a:solidFill>
                  <a:srgbClr val="000000"/>
                </a:solidFill>
              </a:rPr>
              <a:t>(n&gt;2,500), including reasons for stopping PrEP. 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5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 Green, 2019, IAS Conference; T </a:t>
            </a:r>
            <a:r>
              <a:rPr lang="en-US" dirty="0" err="1"/>
              <a:t>Chinbunchorn</a:t>
            </a:r>
            <a:r>
              <a:rPr lang="en-US" dirty="0"/>
              <a:t>, 2019, First Indonesian PrEP </a:t>
            </a:r>
            <a:r>
              <a:rPr lang="en-US" dirty="0" err="1"/>
              <a:t>Sympoisum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defRPr/>
            </a:pPr>
            <a:endParaRPr lang="en-US" sz="16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PrEP is highly effective at preventing HIV and is being scaled-up globally in many countries among populations with higher risk of HIV acquisition.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Key challenges to the success of PrEP programs include adherence to PrEP when people are taking it, and </a:t>
            </a:r>
            <a:r>
              <a:rPr lang="en-US" sz="2000" dirty="0">
                <a:solidFill>
                  <a:srgbClr val="C00000"/>
                </a:solidFill>
              </a:rPr>
              <a:t>retention</a:t>
            </a:r>
            <a:r>
              <a:rPr lang="en-US" sz="2000" b="0" dirty="0"/>
              <a:t> on PrEP over the longer term.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dirty="0"/>
          </a:p>
          <a:p>
            <a:pPr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27588-2A33-4750-8913-CAE3716F2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96" y="3434825"/>
            <a:ext cx="3501515" cy="2847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6A13F-5FD9-432F-9060-E197AC5DE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484" y="3494032"/>
            <a:ext cx="6598547" cy="2788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D7E186-B45B-4366-84F4-431506645032}"/>
              </a:ext>
            </a:extLst>
          </p:cNvPr>
          <p:cNvSpPr txBox="1"/>
          <p:nvPr/>
        </p:nvSpPr>
        <p:spPr>
          <a:xfrm>
            <a:off x="2782957" y="3585793"/>
            <a:ext cx="1309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Vietnam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6C5B6-5524-4409-8A43-C1B2ABC7EECA}"/>
              </a:ext>
            </a:extLst>
          </p:cNvPr>
          <p:cNvSpPr txBox="1"/>
          <p:nvPr/>
        </p:nvSpPr>
        <p:spPr>
          <a:xfrm>
            <a:off x="9670283" y="3559137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Thailand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20593" y="1355559"/>
            <a:ext cx="1929969" cy="5272378"/>
          </a:xfrm>
          <a:ln>
            <a:noFill/>
          </a:ln>
        </p:spPr>
        <p:txBody>
          <a:bodyPr/>
          <a:lstStyle/>
          <a:p>
            <a:pPr lvl="0">
              <a:defRPr/>
            </a:pPr>
            <a:r>
              <a:rPr lang="en-US" sz="1100" dirty="0"/>
              <a:t>Kirby Institute, UNSW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David A Cooper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Andrew E </a:t>
            </a:r>
            <a:r>
              <a:rPr lang="en-US" sz="1100" b="0" dirty="0" err="1">
                <a:solidFill>
                  <a:srgbClr val="000000"/>
                </a:solidFill>
              </a:rPr>
              <a:t>Grulich</a:t>
            </a:r>
            <a:endParaRPr lang="en-US" sz="1100" b="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Rebecca Guy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Fengyi (Jeff) Jin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Janaki Amin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Iryna B Zablotska-Manos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Benjamin R Bavinton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Barbara Yeung</a:t>
            </a:r>
          </a:p>
          <a:p>
            <a:pPr lvl="0">
              <a:defRPr/>
            </a:pPr>
            <a:r>
              <a:rPr lang="en-US" sz="1100" b="0" dirty="0" err="1">
                <a:solidFill>
                  <a:srgbClr val="000000"/>
                </a:solidFill>
              </a:rPr>
              <a:t>Ges</a:t>
            </a:r>
            <a:r>
              <a:rPr lang="en-US" sz="1100" b="0" dirty="0">
                <a:solidFill>
                  <a:srgbClr val="000000"/>
                </a:solidFill>
              </a:rPr>
              <a:t> Levitt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Erin Ogilvie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Mohamed A Hammoud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Denton Callander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Lucy Watchers-Smith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Stefanie Vaccher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Shawn Clackett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Nila Dharan</a:t>
            </a:r>
          </a:p>
          <a:p>
            <a:pPr lvl="0">
              <a:defRPr/>
            </a:pPr>
            <a:endParaRPr lang="en-US" sz="1100" b="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1100" dirty="0">
                <a:solidFill>
                  <a:srgbClr val="000000"/>
                </a:solidFill>
              </a:rPr>
              <a:t>Community organisations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Nic Parkhill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Karen Price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Craig Cooper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Scott McGill</a:t>
            </a:r>
          </a:p>
          <a:p>
            <a:pPr lvl="0">
              <a:defRPr/>
            </a:pPr>
            <a:r>
              <a:rPr lang="en-US" sz="1100" b="0" dirty="0">
                <a:solidFill>
                  <a:srgbClr val="000000"/>
                </a:solidFill>
              </a:rPr>
              <a:t>Matthew Vaughan</a:t>
            </a:r>
          </a:p>
          <a:p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5BB4670-26DD-4B0A-88E8-D8B7C44AD804}"/>
              </a:ext>
            </a:extLst>
          </p:cNvPr>
          <p:cNvSpPr txBox="1">
            <a:spLocks/>
          </p:cNvSpPr>
          <p:nvPr/>
        </p:nvSpPr>
        <p:spPr>
          <a:xfrm>
            <a:off x="3684725" y="1355559"/>
            <a:ext cx="1791502" cy="527237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kern="0" dirty="0"/>
              <a:t>NSW Ministry of Health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Jo Holden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Christine Selvey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Heather-Marie Schmidt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Dale Halliday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Kerry Chant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Bill Whittaker</a:t>
            </a:r>
          </a:p>
          <a:p>
            <a:pPr>
              <a:defRPr/>
            </a:pPr>
            <a:endParaRPr lang="en-US" sz="1100" b="0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100" kern="0" dirty="0">
                <a:solidFill>
                  <a:srgbClr val="000000"/>
                </a:solidFill>
              </a:rPr>
              <a:t>Site Investigators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Debbie Allen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David Baker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Mark Bloch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Katherine Brown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Christopher Carmody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Andrew Carr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Kym Collins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Robert Finlayson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Rosalind Foster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Eva Jackson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David Lewis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Josephine Lusk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Anna M McNulty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Catherine O’Connor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Phillip Read</a:t>
            </a:r>
          </a:p>
          <a:p>
            <a:endParaRPr lang="en-US" sz="1100" kern="0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E3FE548C-E427-44BD-B0F4-76A55FBFB837}"/>
              </a:ext>
            </a:extLst>
          </p:cNvPr>
          <p:cNvSpPr txBox="1">
            <a:spLocks/>
          </p:cNvSpPr>
          <p:nvPr/>
        </p:nvSpPr>
        <p:spPr>
          <a:xfrm>
            <a:off x="6710806" y="1355559"/>
            <a:ext cx="1934936" cy="527237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kern="0" dirty="0"/>
              <a:t>Site Investigators (cont’d)</a:t>
            </a:r>
          </a:p>
          <a:p>
            <a:pPr>
              <a:defRPr/>
            </a:pPr>
            <a:r>
              <a:rPr lang="en-US" sz="1100" b="0" kern="0" dirty="0"/>
              <a:t>Nathan Ryder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David Smith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Emanuel Vlahakis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Rohan Bopage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Nicholas </a:t>
            </a:r>
            <a:r>
              <a:rPr lang="en-US" sz="1100" b="0" kern="0" dirty="0" err="1">
                <a:solidFill>
                  <a:srgbClr val="000000"/>
                </a:solidFill>
              </a:rPr>
              <a:t>Doong</a:t>
            </a:r>
            <a:endParaRPr lang="en-US" sz="1100" b="0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David Townson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Bradley Forssman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Daniel </a:t>
            </a:r>
            <a:r>
              <a:rPr lang="en-US" sz="1100" b="0" kern="0" dirty="0" err="1">
                <a:solidFill>
                  <a:srgbClr val="000000"/>
                </a:solidFill>
              </a:rPr>
              <a:t>Chanisheff</a:t>
            </a:r>
            <a:endParaRPr lang="en-US" sz="1100" b="0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Gia Han Thai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Sarah Martin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Tuck Meng Soo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Ben Anderson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David J Templeton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Catriona Ooi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Don Smith</a:t>
            </a:r>
          </a:p>
          <a:p>
            <a:pPr>
              <a:defRPr/>
            </a:pPr>
            <a:endParaRPr lang="en-US" sz="1100" b="0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100" kern="0" dirty="0">
                <a:solidFill>
                  <a:srgbClr val="000000"/>
                </a:solidFill>
              </a:rPr>
              <a:t>Site Coordinators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Alison Kincaid</a:t>
            </a:r>
          </a:p>
          <a:p>
            <a:pPr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Sally-Anne Brennan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0" kern="0" dirty="0">
                <a:solidFill>
                  <a:srgbClr val="000000"/>
                </a:solidFill>
              </a:rPr>
              <a:t>Shannon Woodward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00" b="0" kern="0" dirty="0">
                <a:solidFill>
                  <a:srgbClr val="000000"/>
                </a:solidFill>
              </a:rPr>
              <a:t>Brett Hadlow</a:t>
            </a:r>
            <a:br>
              <a:rPr lang="en-AU" sz="1100" b="0" kern="0" dirty="0">
                <a:solidFill>
                  <a:srgbClr val="000000"/>
                </a:solidFill>
              </a:rPr>
            </a:br>
            <a:r>
              <a:rPr lang="en-AU" sz="1100" b="0" kern="0" dirty="0" err="1">
                <a:solidFill>
                  <a:srgbClr val="000000"/>
                </a:solidFill>
              </a:rPr>
              <a:t>Nives</a:t>
            </a:r>
            <a:r>
              <a:rPr lang="en-AU" sz="1100" b="0" kern="0" dirty="0">
                <a:solidFill>
                  <a:srgbClr val="000000"/>
                </a:solidFill>
              </a:rPr>
              <a:t> Houlihan</a:t>
            </a:r>
            <a:br>
              <a:rPr lang="en-AU" sz="1100" b="0" kern="0" dirty="0">
                <a:solidFill>
                  <a:srgbClr val="000000"/>
                </a:solidFill>
              </a:rPr>
            </a:br>
            <a:r>
              <a:rPr lang="en-AU" sz="1100" b="0" kern="0" dirty="0" err="1">
                <a:solidFill>
                  <a:srgbClr val="000000"/>
                </a:solidFill>
              </a:rPr>
              <a:t>Airisse</a:t>
            </a:r>
            <a:r>
              <a:rPr lang="en-AU" sz="1100" b="0" kern="0" dirty="0">
                <a:solidFill>
                  <a:srgbClr val="000000"/>
                </a:solidFill>
              </a:rPr>
              <a:t> Cortez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00" b="0" kern="0" dirty="0">
                <a:solidFill>
                  <a:srgbClr val="000000"/>
                </a:solidFill>
              </a:rPr>
              <a:t>Shane Hewitt</a:t>
            </a:r>
            <a:endParaRPr lang="en-US" sz="1100" b="0" kern="0" dirty="0">
              <a:solidFill>
                <a:srgbClr val="000000"/>
              </a:solidFill>
            </a:endParaRPr>
          </a:p>
          <a:p>
            <a:endParaRPr lang="en-US" sz="1100" kern="0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6454E16-30A2-4B26-95B4-3689D7C2F897}"/>
              </a:ext>
            </a:extLst>
          </p:cNvPr>
          <p:cNvSpPr txBox="1">
            <a:spLocks/>
          </p:cNvSpPr>
          <p:nvPr/>
        </p:nvSpPr>
        <p:spPr>
          <a:xfrm>
            <a:off x="9536471" y="1355559"/>
            <a:ext cx="1934936" cy="5272378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kern="0" dirty="0"/>
              <a:t>Site Coordinators (cont’d)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00" b="0" dirty="0"/>
              <a:t>Melissa Benson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00" b="0" dirty="0"/>
              <a:t>Anne Maree O'Brien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00" b="0" dirty="0"/>
              <a:t>Francesca </a:t>
            </a:r>
            <a:r>
              <a:rPr lang="en-AU" sz="1100" b="0" dirty="0" err="1"/>
              <a:t>Figg</a:t>
            </a:r>
            <a:endParaRPr lang="en-AU" sz="1100" b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00" b="0" dirty="0"/>
              <a:t>Michael Williamson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00" b="0" dirty="0"/>
              <a:t>Annabelle </a:t>
            </a:r>
            <a:r>
              <a:rPr lang="en-AU" sz="1100" b="0" dirty="0" err="1"/>
              <a:t>Caspersz</a:t>
            </a:r>
            <a:br>
              <a:rPr lang="en-AU" sz="1100" b="0" dirty="0"/>
            </a:br>
            <a:r>
              <a:rPr lang="en-AU" sz="1100" b="0" dirty="0"/>
              <a:t>Jodie-Lee Little</a:t>
            </a:r>
            <a:br>
              <a:rPr lang="en-AU" sz="1100" b="0" dirty="0"/>
            </a:br>
            <a:r>
              <a:rPr lang="en-AU" sz="1100" b="0" dirty="0"/>
              <a:t>Philip </a:t>
            </a:r>
            <a:r>
              <a:rPr lang="en-AU" sz="1100" b="0" dirty="0" err="1"/>
              <a:t>Habel</a:t>
            </a:r>
            <a:endParaRPr lang="en-AU" sz="1100" b="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00" b="0" dirty="0"/>
              <a:t>Michelle Styles</a:t>
            </a:r>
            <a:br>
              <a:rPr lang="en-AU" sz="1100" b="0" dirty="0"/>
            </a:br>
            <a:r>
              <a:rPr lang="en-AU" sz="1100" b="0" dirty="0"/>
              <a:t>Andrew </a:t>
            </a:r>
            <a:r>
              <a:rPr lang="en-AU" sz="1100" b="0" dirty="0" err="1"/>
              <a:t>Buggie</a:t>
            </a:r>
            <a:br>
              <a:rPr lang="en-AU" sz="1100" b="0" dirty="0"/>
            </a:br>
            <a:r>
              <a:rPr lang="en-AU" sz="1100" b="0" dirty="0" err="1"/>
              <a:t>Almario</a:t>
            </a:r>
            <a:r>
              <a:rPr lang="en-AU" sz="1100" b="0" dirty="0"/>
              <a:t> </a:t>
            </a:r>
            <a:r>
              <a:rPr lang="en-AU" sz="1100" b="0" dirty="0" err="1"/>
              <a:t>Mangaran</a:t>
            </a:r>
            <a:br>
              <a:rPr lang="en-AU" sz="1100" b="0" dirty="0"/>
            </a:br>
            <a:r>
              <a:rPr lang="en-AU" sz="1100" b="0" dirty="0"/>
              <a:t>Adriana Trujillo  Lucy Williamson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00" b="0" dirty="0"/>
              <a:t>David Townson (PI)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00" b="0" dirty="0"/>
              <a:t>Roisin Dyer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00" b="0" dirty="0"/>
              <a:t>Margaret Crowley</a:t>
            </a:r>
            <a:br>
              <a:rPr lang="en-AU" sz="1100" b="0" dirty="0">
                <a:highlight>
                  <a:srgbClr val="FFFF00"/>
                </a:highlight>
              </a:rPr>
            </a:br>
            <a:r>
              <a:rPr lang="en-AU" sz="1100" b="0" dirty="0"/>
              <a:t>Brett Sinclair</a:t>
            </a:r>
            <a:br>
              <a:rPr lang="en-AU" sz="1100" b="0" dirty="0"/>
            </a:br>
            <a:r>
              <a:rPr lang="en-AU" sz="1100" b="0" dirty="0"/>
              <a:t>Damien Brown</a:t>
            </a:r>
            <a:br>
              <a:rPr lang="en-AU" sz="1100" b="0" dirty="0"/>
            </a:br>
            <a:r>
              <a:rPr lang="en-AU" sz="1100" b="0" dirty="0"/>
              <a:t>Ben Andersen (PI)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100" b="0" dirty="0"/>
              <a:t>John McAllister</a:t>
            </a:r>
            <a:br>
              <a:rPr lang="en-AU" sz="1100" b="0" dirty="0"/>
            </a:br>
            <a:r>
              <a:rPr lang="en-AU" sz="1100" b="0" dirty="0"/>
              <a:t>Ruthy McIver </a:t>
            </a:r>
            <a:br>
              <a:rPr lang="en-AU" sz="1100" b="0" dirty="0"/>
            </a:br>
            <a:r>
              <a:rPr lang="en-AU" sz="1100" b="0" dirty="0"/>
              <a:t>Phuoc Loc Le</a:t>
            </a:r>
            <a:br>
              <a:rPr lang="en-AU" sz="1100" b="0" dirty="0"/>
            </a:br>
            <a:r>
              <a:rPr lang="en-AU" sz="1100" b="0" dirty="0"/>
              <a:t>Raghib Ahmad </a:t>
            </a:r>
          </a:p>
          <a:p>
            <a:r>
              <a:rPr lang="en-AU" sz="1100" b="0" dirty="0"/>
              <a:t>Melissa Power </a:t>
            </a:r>
          </a:p>
          <a:p>
            <a:endParaRPr lang="en-AU" sz="1100" b="0" dirty="0"/>
          </a:p>
          <a:p>
            <a:r>
              <a:rPr lang="en-AU" sz="1100" dirty="0"/>
              <a:t>Funding and study drug</a:t>
            </a:r>
          </a:p>
          <a:p>
            <a:r>
              <a:rPr lang="en-AU" sz="1100" b="0" dirty="0"/>
              <a:t>NSW Ministry of Health</a:t>
            </a:r>
          </a:p>
          <a:p>
            <a:r>
              <a:rPr lang="en-AU" sz="1100" b="0" dirty="0"/>
              <a:t>Gilead Sciences</a:t>
            </a:r>
          </a:p>
          <a:p>
            <a:endParaRPr lang="en-AU" sz="1100" b="0" kern="0" dirty="0">
              <a:solidFill>
                <a:srgbClr val="000000"/>
              </a:solidFill>
            </a:endParaRPr>
          </a:p>
          <a:p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31573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defRPr/>
            </a:pPr>
            <a:endParaRPr lang="en-US" sz="16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PrEP is highly effective at preventing HIV and is being scaled-up globally in many countries among populations with higher risk of HIV acquisition.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Key challenges to the success of PrEP programs include adherence to PrEP when people are taking it, and </a:t>
            </a:r>
            <a:r>
              <a:rPr lang="en-US" sz="2000" dirty="0">
                <a:solidFill>
                  <a:srgbClr val="C00000"/>
                </a:solidFill>
              </a:rPr>
              <a:t>retention</a:t>
            </a:r>
            <a:r>
              <a:rPr lang="en-US" sz="2000" b="0" dirty="0"/>
              <a:t> on PrEP over the longer term.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But… </a:t>
            </a:r>
            <a:r>
              <a:rPr lang="en-US" sz="2000" b="0" dirty="0"/>
              <a:t>It should be noted that retention itself is not the goal.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At the individual level, retention on PrEP is only necessary when HIV risk is high. </a:t>
            </a:r>
            <a:endParaRPr lang="en-US" sz="18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Misestimation of ongoing ‘high risk’ among individuals taking PrEP may be a problem.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Individuals may choose to stop PrEP when they </a:t>
            </a:r>
            <a:r>
              <a:rPr lang="en-US" sz="1800" i="1" dirty="0">
                <a:solidFill>
                  <a:srgbClr val="000000"/>
                </a:solidFill>
              </a:rPr>
              <a:t>believe</a:t>
            </a:r>
            <a:r>
              <a:rPr lang="en-US" sz="1800" dirty="0">
                <a:solidFill>
                  <a:srgbClr val="000000"/>
                </a:solidFill>
              </a:rPr>
              <a:t> they are no longer are high risk, but are mistaken.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</a:rPr>
              <a:t>Individuals may have correct perception of their risk as ‘low’ when they stop PrEP, but have increased risk at a later point. </a:t>
            </a:r>
            <a:endParaRPr lang="en-US" sz="1800" b="0" dirty="0"/>
          </a:p>
          <a:p>
            <a:pPr indent="0">
              <a:buNone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In this analysis, we explored factors associated with stopping PrEP for at least 3 months in the EPIC-NSW trial.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b="0" dirty="0">
              <a:solidFill>
                <a:srgbClr val="000000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Factors differentiating those with any stop of at least 3 months and those with no reported stop in PrEP use.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Examination of sexual behaviours in those periods where PrEP was stopped. 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2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EPIC-NSW study design and aims</a:t>
            </a:r>
          </a:p>
          <a:p>
            <a:pPr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EPIC-NSW (Expanded PrEP Implementation in Communities in New South Wales) was a single-arm, open-label implementation trial of daily PrEP.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Primary research question:</a:t>
            </a:r>
            <a:br>
              <a:rPr lang="en-US" sz="2000" b="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What is the population-level effect of rapid, targeted, high-coverage PrEP rollout on new HIV diagnoses in NSW?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EPIC-NSW recruited from 1 March 2016 to 30 April 2018.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  <a:r>
              <a:rPr lang="en-US" dirty="0">
                <a:solidFill>
                  <a:srgbClr val="C00000"/>
                </a:solidFill>
              </a:rPr>
              <a:t>EPIC-NSW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1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Wright et al., 2017, J Virus </a:t>
            </a:r>
            <a:r>
              <a:rPr lang="en-US" dirty="0" err="1"/>
              <a:t>Erad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PrEP eligibility criteria</a:t>
            </a:r>
          </a:p>
          <a:p>
            <a:pPr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In Australia, PrEP is targeted toward high-risk individuals, using local clinical/prescribing guidelines. </a:t>
            </a:r>
            <a:endParaRPr lang="en-US" sz="2000" b="0" dirty="0">
              <a:solidFill>
                <a:srgbClr val="000000"/>
              </a:solidFill>
            </a:endParaRP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  <a:r>
              <a:rPr lang="en-US" dirty="0">
                <a:solidFill>
                  <a:srgbClr val="C00000"/>
                </a:solidFill>
              </a:rPr>
              <a:t>EPIC-NSW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27FA5B-48D0-4E5C-8B4C-BF75B9C9F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47917"/>
              </p:ext>
            </p:extLst>
          </p:nvPr>
        </p:nvGraphicFramePr>
        <p:xfrm>
          <a:off x="1437253" y="3020944"/>
          <a:ext cx="9317493" cy="3216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1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386">
                <a:tc>
                  <a:txBody>
                    <a:bodyPr/>
                    <a:lstStyle/>
                    <a:p>
                      <a:r>
                        <a:rPr lang="en-AU" sz="2000" dirty="0"/>
                        <a:t>High-risk behaviour in past 3 months</a:t>
                      </a:r>
                      <a:endParaRPr lang="en-A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Estimated HIV incidence</a:t>
                      </a:r>
                      <a:endParaRPr lang="en-A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347">
                <a:tc>
                  <a:txBody>
                    <a:bodyPr/>
                    <a:lstStyle/>
                    <a:p>
                      <a:r>
                        <a:rPr lang="en-AU" sz="1800" dirty="0"/>
                        <a:t>Rectal chlamydia</a:t>
                      </a:r>
                      <a:r>
                        <a:rPr lang="en-AU" sz="1800" baseline="0" dirty="0"/>
                        <a:t> or rectal gonorrhoea; infectious syphilis</a:t>
                      </a:r>
                      <a:endParaRPr lang="en-A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3.6-7.0 per 100 PY</a:t>
                      </a:r>
                      <a:endParaRPr lang="en-A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386">
                <a:tc>
                  <a:txBody>
                    <a:bodyPr/>
                    <a:lstStyle/>
                    <a:p>
                      <a:r>
                        <a:rPr lang="en-AU" sz="1800" dirty="0"/>
                        <a:t>Condomless anal intercourse with an HIV positive regular partner with detectable viral load</a:t>
                      </a:r>
                      <a:endParaRPr lang="en-A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5.4 per 100 PY</a:t>
                      </a:r>
                      <a:endParaRPr lang="en-A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386">
                <a:tc>
                  <a:txBody>
                    <a:bodyPr/>
                    <a:lstStyle/>
                    <a:p>
                      <a:r>
                        <a:rPr lang="en-AU" sz="1800" dirty="0"/>
                        <a:t>Receptive condomless anal intercourse with casual partners (HIV status unknown or HIV positive)</a:t>
                      </a:r>
                      <a:endParaRPr lang="en-A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2.3 per 100 PY</a:t>
                      </a:r>
                      <a:endParaRPr lang="en-A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492">
                <a:tc>
                  <a:txBody>
                    <a:bodyPr/>
                    <a:lstStyle/>
                    <a:p>
                      <a:r>
                        <a:rPr lang="en-AU" sz="1800" dirty="0"/>
                        <a:t>Use of crystal methamphetamine</a:t>
                      </a:r>
                      <a:endParaRPr lang="en-A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1.9 per 100 PY</a:t>
                      </a:r>
                      <a:endParaRPr lang="en-A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13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Recruiting sites</a:t>
            </a:r>
          </a:p>
          <a:p>
            <a:pPr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31 clinics around NSW.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rgbClr val="000000"/>
                </a:solidFill>
              </a:rPr>
              <a:t>Mixture of publicly-funded </a:t>
            </a:r>
            <a:br>
              <a:rPr lang="en-US" sz="2000" b="0" dirty="0">
                <a:solidFill>
                  <a:srgbClr val="000000"/>
                </a:solidFill>
              </a:rPr>
            </a:br>
            <a:r>
              <a:rPr lang="en-US" sz="2000" b="0" dirty="0">
                <a:solidFill>
                  <a:srgbClr val="000000"/>
                </a:solidFill>
              </a:rPr>
              <a:t>sexual health clinics, </a:t>
            </a:r>
            <a:br>
              <a:rPr lang="en-US" sz="2000" b="0" dirty="0">
                <a:solidFill>
                  <a:srgbClr val="000000"/>
                </a:solidFill>
              </a:rPr>
            </a:br>
            <a:r>
              <a:rPr lang="en-US" sz="2000" b="0" dirty="0">
                <a:solidFill>
                  <a:srgbClr val="000000"/>
                </a:solidFill>
              </a:rPr>
              <a:t>private general practice </a:t>
            </a:r>
            <a:br>
              <a:rPr lang="en-US" sz="2000" b="0" dirty="0">
                <a:solidFill>
                  <a:srgbClr val="000000"/>
                </a:solidFill>
              </a:rPr>
            </a:br>
            <a:r>
              <a:rPr lang="en-US" sz="2000" b="0" dirty="0">
                <a:solidFill>
                  <a:srgbClr val="000000"/>
                </a:solidFill>
              </a:rPr>
              <a:t>(GP) clinics, and hospital </a:t>
            </a:r>
            <a:br>
              <a:rPr lang="en-US" sz="2000" b="0" dirty="0">
                <a:solidFill>
                  <a:srgbClr val="000000"/>
                </a:solidFill>
              </a:rPr>
            </a:br>
            <a:r>
              <a:rPr lang="en-US" sz="2000" b="0" dirty="0">
                <a:solidFill>
                  <a:srgbClr val="000000"/>
                </a:solidFill>
              </a:rPr>
              <a:t>clinics.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  <a:r>
              <a:rPr lang="en-US" dirty="0">
                <a:solidFill>
                  <a:srgbClr val="C00000"/>
                </a:solidFill>
              </a:rPr>
              <a:t>EPIC-NSW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9837E-D148-4DA1-9EB6-5C51FB23B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31" y="2007704"/>
            <a:ext cx="6325626" cy="40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6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0" defTabSz="914400">
              <a:buNone/>
            </a:pPr>
            <a:r>
              <a:rPr lang="en-US" sz="2800" dirty="0">
                <a:solidFill>
                  <a:srgbClr val="BE9D5A"/>
                </a:solidFill>
              </a:rPr>
              <a:t>Inclusion and exclusion criteria</a:t>
            </a:r>
          </a:p>
          <a:p>
            <a:pPr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0" dirty="0"/>
              <a:t>Inclusion criteria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1800" dirty="0"/>
              <a:t>At high and ongoing risk according to guidelines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1800" dirty="0"/>
              <a:t>Aged 18 or older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1800" dirty="0"/>
              <a:t>Fourth generation HIV antibody/antigen negative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0" dirty="0"/>
              <a:t>Exclusion criteria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1800" dirty="0"/>
              <a:t>Symptoms of acute HIV infection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AU" sz="1800" dirty="0"/>
              <a:t>eGFR of less than 60mL/min/1.73m</a:t>
            </a:r>
            <a:r>
              <a:rPr lang="en-AU" sz="1800" baseline="30000" dirty="0"/>
              <a:t>2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</a:t>
            </a:r>
            <a:r>
              <a:rPr lang="en-US" dirty="0">
                <a:solidFill>
                  <a:srgbClr val="C00000"/>
                </a:solidFill>
              </a:rPr>
              <a:t>EPIC-NSW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56294"/>
      </p:ext>
    </p:extLst>
  </p:cSld>
  <p:clrMapOvr>
    <a:masterClrMapping/>
  </p:clrMapOvr>
</p:sld>
</file>

<file path=ppt/theme/theme1.xml><?xml version="1.0" encoding="utf-8"?>
<a:theme xmlns:a="http://schemas.openxmlformats.org/drawingml/2006/main" name="Kirby_Templates_new">
  <a:themeElements>
    <a:clrScheme name="Custom 2">
      <a:dk1>
        <a:sysClr val="windowText" lastClr="000000"/>
      </a:dk1>
      <a:lt1>
        <a:sysClr val="window" lastClr="FFFFFF"/>
      </a:lt1>
      <a:dk2>
        <a:srgbClr val="E66423"/>
      </a:dk2>
      <a:lt2>
        <a:srgbClr val="BE9D5A"/>
      </a:lt2>
      <a:accent1>
        <a:srgbClr val="F06E82"/>
      </a:accent1>
      <a:accent2>
        <a:srgbClr val="C3141E"/>
      </a:accent2>
      <a:accent3>
        <a:srgbClr val="6E418C"/>
      </a:accent3>
      <a:accent4>
        <a:srgbClr val="00AACD"/>
      </a:accent4>
      <a:accent5>
        <a:srgbClr val="145A82"/>
      </a:accent5>
      <a:accent6>
        <a:srgbClr val="1E783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2 Contents">
  <a:themeElements>
    <a:clrScheme name="Custom 2">
      <a:dk1>
        <a:sysClr val="windowText" lastClr="000000"/>
      </a:dk1>
      <a:lt1>
        <a:sysClr val="window" lastClr="FFFFFF"/>
      </a:lt1>
      <a:dk2>
        <a:srgbClr val="E66423"/>
      </a:dk2>
      <a:lt2>
        <a:srgbClr val="BE9D5A"/>
      </a:lt2>
      <a:accent1>
        <a:srgbClr val="F06E82"/>
      </a:accent1>
      <a:accent2>
        <a:srgbClr val="C3141E"/>
      </a:accent2>
      <a:accent3>
        <a:srgbClr val="6E418C"/>
      </a:accent3>
      <a:accent4>
        <a:srgbClr val="00AACD"/>
      </a:accent4>
      <a:accent5>
        <a:srgbClr val="145A82"/>
      </a:accent5>
      <a:accent6>
        <a:srgbClr val="1E783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Kirby_Templates_2017-4x3</Template>
  <TotalTime>11383</TotalTime>
  <Words>1958</Words>
  <Application>Microsoft Office PowerPoint</Application>
  <PresentationFormat>Widescreen</PresentationFormat>
  <Paragraphs>427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Kirby_Templates_new</vt:lpstr>
      <vt:lpstr>02 Contents</vt:lpstr>
      <vt:lpstr>Factors associated with stopping HIV pre-exposure prophylaxis (PrEP) for three months or more in the EPIC-NSW trial  Benjamin R Bavinton, Stefanie Vaccher, Garrett P Prestage, Martin Holt, Rebecca Guy, Janaki Amin, Iryna B Zablotska-Manos, Christine Selvey, Andrew Carr, Catriona Ooi, Andrew E Grulich, for the Expanded PrEP Implementation in Communities New South Wales (EPIC-NSW) research group </vt:lpstr>
      <vt:lpstr>Disclosures</vt:lpstr>
      <vt:lpstr>Background</vt:lpstr>
      <vt:lpstr>Background</vt:lpstr>
      <vt:lpstr>Aims</vt:lpstr>
      <vt:lpstr>Methods: EPIC-NSW</vt:lpstr>
      <vt:lpstr>Methods: EPIC-NSW</vt:lpstr>
      <vt:lpstr>Methods: EPIC-NSW</vt:lpstr>
      <vt:lpstr>Methods: EPIC-NSW</vt:lpstr>
      <vt:lpstr>Methods: EPIC-NSW</vt:lpstr>
      <vt:lpstr>Methods: This analysis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Limitations</vt:lpstr>
      <vt:lpstr>Conclusions</vt:lpstr>
      <vt:lpstr>Conclusions</vt:lpstr>
      <vt:lpstr>Conclusions</vt:lpstr>
      <vt:lpstr>Acknowledgements</vt:lpstr>
    </vt:vector>
  </TitlesOfParts>
  <Company>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Ben Bavinton</dc:creator>
  <cp:lastModifiedBy>Benjamin Bavinton</cp:lastModifiedBy>
  <cp:revision>73</cp:revision>
  <dcterms:created xsi:type="dcterms:W3CDTF">2017-11-02T00:26:56Z</dcterms:created>
  <dcterms:modified xsi:type="dcterms:W3CDTF">2019-07-23T15:16:04Z</dcterms:modified>
</cp:coreProperties>
</file>